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Proxima Nova"/>
      <p:regular r:id="rId49"/>
      <p:bold r:id="rId50"/>
      <p:italic r:id="rId51"/>
      <p:boldItalic r:id="rId52"/>
    </p:embeddedFont>
    <p:embeddedFont>
      <p:font typeface="PT Sans Narrow"/>
      <p:regular r:id="rId53"/>
      <p:bold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ProximaNov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roximaNova-italic.fntdata"/><Relationship Id="rId50" Type="http://schemas.openxmlformats.org/officeDocument/2006/relationships/font" Target="fonts/ProximaNova-bold.fntdata"/><Relationship Id="rId53" Type="http://schemas.openxmlformats.org/officeDocument/2006/relationships/font" Target="fonts/PTSansNarrow-regular.fntdata"/><Relationship Id="rId52" Type="http://schemas.openxmlformats.org/officeDocument/2006/relationships/font" Target="fonts/ProximaNova-boldItalic.fntdata"/><Relationship Id="rId11" Type="http://schemas.openxmlformats.org/officeDocument/2006/relationships/slide" Target="slides/slide6.xml"/><Relationship Id="rId55" Type="http://schemas.openxmlformats.org/officeDocument/2006/relationships/font" Target="fonts/OpenSans-regular.fntdata"/><Relationship Id="rId10" Type="http://schemas.openxmlformats.org/officeDocument/2006/relationships/slide" Target="slides/slide5.xml"/><Relationship Id="rId54" Type="http://schemas.openxmlformats.org/officeDocument/2006/relationships/font" Target="fonts/PTSansNarrow-bold.fntdata"/><Relationship Id="rId13" Type="http://schemas.openxmlformats.org/officeDocument/2006/relationships/slide" Target="slides/slide8.xml"/><Relationship Id="rId57" Type="http://schemas.openxmlformats.org/officeDocument/2006/relationships/font" Target="fonts/OpenSans-italic.fntdata"/><Relationship Id="rId12" Type="http://schemas.openxmlformats.org/officeDocument/2006/relationships/slide" Target="slides/slide7.xml"/><Relationship Id="rId56" Type="http://schemas.openxmlformats.org/officeDocument/2006/relationships/font" Target="fonts/OpenSans-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42c6a0f0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42c6a0f0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43459d282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43459d282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2cfd64d09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2cfd64d09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3459d282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3459d282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3459d2823_4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3459d2823_4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42cfd64d09_1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42cfd64d09_1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2cfd64d09_1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2cfd64d09_1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2cfd64d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2cfd64d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42cfd64d09_2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42cfd64d09_2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42cfd64d09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42cfd64d09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430df92a9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430df92a9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42c6a0f01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42c6a0f01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3459d2823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43459d2823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430df92a9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430df92a9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430df92a9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430df92a9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43459d2823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43459d2823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43459d2823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43459d2823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43459d2823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43459d2823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43459d2823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43459d2823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43459d2823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43459d2823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3459d2823_1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43459d2823_1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42cfd64d09_2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42cfd64d09_2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2c6a0f01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2c6a0f01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430df92a94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430df92a94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430df92a94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430df92a94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43459d282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43459d282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43459d282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43459d282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43459d282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43459d282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43459d2823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43459d2823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42cfd64d09_2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42cfd64d09_2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42cfd64d09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42cfd64d09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42cfd64d09_2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42cfd64d09_2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430df92a94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430df92a94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2c6a0f01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2c6a0f01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430df92a94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430df92a94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42cfd64d0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42cfd64d0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42cfd64d0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42cfd64d0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42cfd64d09_2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42cfd64d09_2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2c6a0f01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2c6a0f01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2cfd64d0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2cfd64d0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3459d2823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3459d2823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30df92a9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30df92a9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2cfd64d09_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2cfd64d09_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1.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8.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www.pololu.com/product/1551/resources" TargetMode="External"/><Relationship Id="rId4" Type="http://schemas.openxmlformats.org/officeDocument/2006/relationships/hyperlink" Target="http://www.ti.com/tool/MSP-EXP430G2" TargetMode="External"/><Relationship Id="rId5" Type="http://schemas.openxmlformats.org/officeDocument/2006/relationships/hyperlink" Target="https://www.sparkfun.com/products/12577"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nvSpPr>
        <p:spPr>
          <a:xfrm>
            <a:off x="735450" y="-45500"/>
            <a:ext cx="7673100" cy="3065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6000">
                <a:latin typeface="Proxima Nova"/>
                <a:ea typeface="Proxima Nova"/>
                <a:cs typeface="Proxima Nova"/>
                <a:sym typeface="Proxima Nova"/>
              </a:rPr>
              <a:t>Robotic Flag Finder</a:t>
            </a:r>
            <a:endParaRPr sz="6000">
              <a:latin typeface="Proxima Nova"/>
              <a:ea typeface="Proxima Nova"/>
              <a:cs typeface="Proxima Nova"/>
              <a:sym typeface="Proxima Nova"/>
            </a:endParaRPr>
          </a:p>
          <a:p>
            <a:pPr indent="0" lvl="0" marL="0" rtl="0" algn="l">
              <a:spcBef>
                <a:spcPts val="0"/>
              </a:spcBef>
              <a:spcAft>
                <a:spcPts val="0"/>
              </a:spcAft>
              <a:buNone/>
            </a:pPr>
            <a:r>
              <a:t/>
            </a:r>
            <a:endParaRPr sz="2800">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2800">
                <a:solidFill>
                  <a:schemeClr val="dk2"/>
                </a:solidFill>
                <a:latin typeface="Proxima Nova"/>
                <a:ea typeface="Proxima Nova"/>
                <a:cs typeface="Proxima Nova"/>
                <a:sym typeface="Proxima Nova"/>
              </a:rPr>
              <a:t>ECE 3333/3334-302</a:t>
            </a:r>
            <a:endParaRPr sz="28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 sz="2800">
                <a:solidFill>
                  <a:schemeClr val="dk2"/>
                </a:solidFill>
                <a:latin typeface="Proxima Nova"/>
                <a:ea typeface="Proxima Nova"/>
                <a:cs typeface="Proxima Nova"/>
                <a:sym typeface="Proxima Nova"/>
              </a:rPr>
              <a:t>Instructor: William Ray</a:t>
            </a:r>
            <a:endParaRPr sz="2800">
              <a:solidFill>
                <a:schemeClr val="dk2"/>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2800">
              <a:solidFill>
                <a:schemeClr val="dk2"/>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2400">
                <a:solidFill>
                  <a:schemeClr val="dk2"/>
                </a:solidFill>
                <a:latin typeface="Proxima Nova"/>
                <a:ea typeface="Proxima Nova"/>
                <a:cs typeface="Proxima Nova"/>
                <a:sym typeface="Proxima Nova"/>
              </a:rPr>
              <a:t>Group 6: </a:t>
            </a:r>
            <a:r>
              <a:rPr lang="en" sz="2400">
                <a:solidFill>
                  <a:schemeClr val="dk2"/>
                </a:solidFill>
                <a:latin typeface="Proxima Nova"/>
                <a:ea typeface="Proxima Nova"/>
                <a:cs typeface="Proxima Nova"/>
                <a:sym typeface="Proxima Nova"/>
              </a:rPr>
              <a:t>Leader - Adam</a:t>
            </a:r>
            <a:endParaRPr sz="24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6000">
              <a:latin typeface="Proxima Nova"/>
              <a:ea typeface="Proxima Nova"/>
              <a:cs typeface="Proxima Nova"/>
              <a:sym typeface="Proxima Nova"/>
            </a:endParaRPr>
          </a:p>
        </p:txBody>
      </p:sp>
      <p:sp>
        <p:nvSpPr>
          <p:cNvPr id="67" name="Google Shape;6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latin typeface="Open Sans"/>
                <a:ea typeface="Open Sans"/>
                <a:cs typeface="Open Sans"/>
                <a:sym typeface="Open Sans"/>
              </a:rPr>
              <a:t>‹#›</a:t>
            </a:fld>
            <a:endParaRPr>
              <a:solidFill>
                <a:schemeClr val="dk2"/>
              </a:solidFill>
              <a:latin typeface="Open Sans"/>
              <a:ea typeface="Open Sans"/>
              <a:cs typeface="Open Sans"/>
              <a:sym typeface="Open Sans"/>
            </a:endParaRPr>
          </a:p>
        </p:txBody>
      </p:sp>
      <p:sp>
        <p:nvSpPr>
          <p:cNvPr id="68" name="Google Shape;68;p13"/>
          <p:cNvSpPr txBox="1"/>
          <p:nvPr/>
        </p:nvSpPr>
        <p:spPr>
          <a:xfrm>
            <a:off x="5103100" y="3248700"/>
            <a:ext cx="4572000" cy="6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Joseph Mahoney - Software Engineer</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Joshua Warren - Comms. Engineer</a:t>
            </a:r>
            <a:endParaRPr sz="1800"/>
          </a:p>
        </p:txBody>
      </p:sp>
      <p:sp>
        <p:nvSpPr>
          <p:cNvPr id="69" name="Google Shape;69;p13"/>
          <p:cNvSpPr txBox="1"/>
          <p:nvPr/>
        </p:nvSpPr>
        <p:spPr>
          <a:xfrm>
            <a:off x="506850" y="3248700"/>
            <a:ext cx="4572000" cy="6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Adam Harper - Systems Engineer</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Celina Luckevich - Image Process Engineer</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Google Shape;261;p22"/>
          <p:cNvPicPr preferRelativeResize="0"/>
          <p:nvPr/>
        </p:nvPicPr>
        <p:blipFill rotWithShape="1">
          <a:blip r:embed="rId3">
            <a:alphaModFix/>
          </a:blip>
          <a:srcRect b="14150" l="0" r="0" t="15133"/>
          <a:stretch/>
        </p:blipFill>
        <p:spPr>
          <a:xfrm>
            <a:off x="3272350" y="1424250"/>
            <a:ext cx="4059401" cy="2870576"/>
          </a:xfrm>
          <a:prstGeom prst="rect">
            <a:avLst/>
          </a:prstGeom>
          <a:noFill/>
          <a:ln>
            <a:noFill/>
          </a:ln>
        </p:spPr>
      </p:pic>
      <p:sp>
        <p:nvSpPr>
          <p:cNvPr id="262" name="Google Shape;262;p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SparkFun Bluetooth Modem - BlueSMiRF</a:t>
            </a:r>
            <a:endParaRPr/>
          </a:p>
        </p:txBody>
      </p:sp>
      <p:sp>
        <p:nvSpPr>
          <p:cNvPr id="263" name="Google Shape;263;p2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Operating Voltage: 3.3-6 V</a:t>
            </a:r>
            <a:endParaRPr/>
          </a:p>
          <a:p>
            <a:pPr indent="-342900" lvl="0" marL="457200" rtl="0" algn="l">
              <a:spcBef>
                <a:spcPts val="0"/>
              </a:spcBef>
              <a:spcAft>
                <a:spcPts val="0"/>
              </a:spcAft>
              <a:buSzPts val="1800"/>
              <a:buChar char="●"/>
            </a:pPr>
            <a:r>
              <a:rPr lang="en"/>
              <a:t>Operating Current: 3-30 mA</a:t>
            </a:r>
            <a:endParaRPr/>
          </a:p>
          <a:p>
            <a:pPr indent="-342900" lvl="0" marL="457200" rtl="0" algn="l">
              <a:spcBef>
                <a:spcPts val="0"/>
              </a:spcBef>
              <a:spcAft>
                <a:spcPts val="0"/>
              </a:spcAft>
              <a:buSzPts val="1800"/>
              <a:buChar char="●"/>
            </a:pPr>
            <a:r>
              <a:rPr lang="en"/>
              <a:t>BAUD Rate: 2400 - 115200 bps</a:t>
            </a:r>
            <a:endParaRPr/>
          </a:p>
          <a:p>
            <a:pPr indent="-342900" lvl="0" marL="457200" rtl="0" algn="l">
              <a:spcBef>
                <a:spcPts val="0"/>
              </a:spcBef>
              <a:spcAft>
                <a:spcPts val="0"/>
              </a:spcAft>
              <a:buSzPts val="1800"/>
              <a:buChar char="●"/>
            </a:pPr>
            <a:r>
              <a:rPr lang="en"/>
              <a:t>Range: 20 M</a:t>
            </a:r>
            <a:endParaRPr/>
          </a:p>
          <a:p>
            <a:pPr indent="-342900" lvl="0" marL="457200" rtl="0" algn="l">
              <a:spcBef>
                <a:spcPts val="0"/>
              </a:spcBef>
              <a:spcAft>
                <a:spcPts val="0"/>
              </a:spcAft>
              <a:buSzPts val="1800"/>
              <a:buChar char="●"/>
            </a:pPr>
            <a:r>
              <a:rPr lang="en"/>
              <a:t>FCC Approved</a:t>
            </a:r>
            <a:endParaRPr/>
          </a:p>
          <a:p>
            <a:pPr indent="0" lvl="0" marL="457200" rtl="0" algn="l">
              <a:spcBef>
                <a:spcPts val="1600"/>
              </a:spcBef>
              <a:spcAft>
                <a:spcPts val="1600"/>
              </a:spcAft>
              <a:buNone/>
            </a:pPr>
            <a:r>
              <a:rPr lang="en" sz="1200"/>
              <a:t>All info from Sparkfun </a:t>
            </a:r>
            <a:r>
              <a:rPr b="1" lang="en" sz="1200"/>
              <a:t>[7]</a:t>
            </a:r>
            <a:endParaRPr sz="1200"/>
          </a:p>
        </p:txBody>
      </p:sp>
      <p:sp>
        <p:nvSpPr>
          <p:cNvPr id="264" name="Google Shape;264;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5" name="Google Shape;265;p22"/>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Joshua Warren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Google Shape;270;p23"/>
          <p:cNvPicPr preferRelativeResize="0"/>
          <p:nvPr/>
        </p:nvPicPr>
        <p:blipFill>
          <a:blip r:embed="rId3">
            <a:alphaModFix/>
          </a:blip>
          <a:stretch>
            <a:fillRect/>
          </a:stretch>
        </p:blipFill>
        <p:spPr>
          <a:xfrm>
            <a:off x="2330075" y="2602975"/>
            <a:ext cx="5747124" cy="2083325"/>
          </a:xfrm>
          <a:prstGeom prst="rect">
            <a:avLst/>
          </a:prstGeom>
          <a:noFill/>
          <a:ln>
            <a:noFill/>
          </a:ln>
        </p:spPr>
      </p:pic>
      <p:sp>
        <p:nvSpPr>
          <p:cNvPr id="271" name="Google Shape;271;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Rover Base</a:t>
            </a:r>
            <a:endParaRPr/>
          </a:p>
        </p:txBody>
      </p:sp>
      <p:sp>
        <p:nvSpPr>
          <p:cNvPr id="272" name="Google Shape;272;p2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Dagu Rover 5</a:t>
            </a:r>
            <a:endParaRPr/>
          </a:p>
          <a:p>
            <a:pPr indent="-342900" lvl="0" marL="457200" rtl="0" algn="l">
              <a:spcBef>
                <a:spcPts val="0"/>
              </a:spcBef>
              <a:spcAft>
                <a:spcPts val="0"/>
              </a:spcAft>
              <a:buSzPts val="1800"/>
              <a:buChar char="●"/>
            </a:pPr>
            <a:r>
              <a:rPr lang="en"/>
              <a:t>Motor Rated Voltage:	7.2V</a:t>
            </a:r>
            <a:endParaRPr/>
          </a:p>
          <a:p>
            <a:pPr indent="-342900" lvl="0" marL="457200" rtl="0" algn="l">
              <a:spcBef>
                <a:spcPts val="0"/>
              </a:spcBef>
              <a:spcAft>
                <a:spcPts val="0"/>
              </a:spcAft>
              <a:buSzPts val="1800"/>
              <a:buChar char="●"/>
            </a:pPr>
            <a:r>
              <a:rPr lang="en"/>
              <a:t>Motor Stall Current:	2.5A</a:t>
            </a:r>
            <a:endParaRPr/>
          </a:p>
          <a:p>
            <a:pPr indent="-342900" lvl="0" marL="457200" rtl="0" algn="l">
              <a:spcBef>
                <a:spcPts val="0"/>
              </a:spcBef>
              <a:spcAft>
                <a:spcPts val="0"/>
              </a:spcAft>
              <a:buSzPts val="1800"/>
              <a:buChar char="●"/>
            </a:pPr>
            <a:r>
              <a:rPr lang="en"/>
              <a:t>Motor Stall Torque:	10Kg/cm</a:t>
            </a:r>
            <a:endParaRPr/>
          </a:p>
          <a:p>
            <a:pPr indent="-342900" lvl="0" marL="457200" rtl="0" algn="l">
              <a:spcBef>
                <a:spcPts val="0"/>
              </a:spcBef>
              <a:spcAft>
                <a:spcPts val="0"/>
              </a:spcAft>
              <a:buSzPts val="1800"/>
              <a:buChar char="●"/>
            </a:pPr>
            <a:r>
              <a:rPr lang="en"/>
              <a:t>Motors have 1000/3 encoders</a:t>
            </a:r>
            <a:endParaRPr/>
          </a:p>
          <a:p>
            <a:pPr indent="-342900" lvl="0" marL="457200" rtl="0" algn="l">
              <a:spcBef>
                <a:spcPts val="0"/>
              </a:spcBef>
              <a:spcAft>
                <a:spcPts val="0"/>
              </a:spcAft>
              <a:buSzPts val="1800"/>
              <a:buChar char="●"/>
            </a:pPr>
            <a:r>
              <a:rPr lang="en"/>
              <a:t>Speed:	1Km/hr</a:t>
            </a:r>
            <a:endParaRPr/>
          </a:p>
          <a:p>
            <a:pPr indent="0" lvl="0" marL="457200" rtl="0" algn="l">
              <a:spcBef>
                <a:spcPts val="1600"/>
              </a:spcBef>
              <a:spcAft>
                <a:spcPts val="1600"/>
              </a:spcAft>
              <a:buNone/>
            </a:pPr>
            <a:r>
              <a:rPr lang="en" sz="1200"/>
              <a:t>All info from Pololu </a:t>
            </a:r>
            <a:r>
              <a:rPr b="1" lang="en" sz="1200"/>
              <a:t>[4]</a:t>
            </a:r>
            <a:endParaRPr b="1" sz="1200"/>
          </a:p>
        </p:txBody>
      </p:sp>
      <p:sp>
        <p:nvSpPr>
          <p:cNvPr id="273" name="Google Shape;273;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4" name="Google Shape;274;p23"/>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Joshua Warren</a:t>
            </a:r>
            <a:endParaRPr/>
          </a:p>
        </p:txBody>
      </p:sp>
      <p:pic>
        <p:nvPicPr>
          <p:cNvPr id="275" name="Google Shape;275;p23"/>
          <p:cNvPicPr preferRelativeResize="0"/>
          <p:nvPr/>
        </p:nvPicPr>
        <p:blipFill rotWithShape="1">
          <a:blip r:embed="rId4">
            <a:alphaModFix/>
          </a:blip>
          <a:srcRect b="0" l="0" r="0" t="0"/>
          <a:stretch/>
        </p:blipFill>
        <p:spPr>
          <a:xfrm>
            <a:off x="4517925" y="969650"/>
            <a:ext cx="3559275" cy="1633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Rover layout </a:t>
            </a:r>
            <a:endParaRPr/>
          </a:p>
        </p:txBody>
      </p:sp>
      <p:sp>
        <p:nvSpPr>
          <p:cNvPr id="281" name="Google Shape;281;p2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82" name="Google Shape;28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3" name="Google Shape;283;p24"/>
          <p:cNvPicPr preferRelativeResize="0"/>
          <p:nvPr/>
        </p:nvPicPr>
        <p:blipFill>
          <a:blip r:embed="rId3">
            <a:alphaModFix/>
          </a:blip>
          <a:stretch>
            <a:fillRect/>
          </a:stretch>
        </p:blipFill>
        <p:spPr>
          <a:xfrm>
            <a:off x="0" y="1086750"/>
            <a:ext cx="9144000" cy="3544339"/>
          </a:xfrm>
          <a:prstGeom prst="rect">
            <a:avLst/>
          </a:prstGeom>
          <a:noFill/>
          <a:ln>
            <a:noFill/>
          </a:ln>
        </p:spPr>
      </p:pic>
      <p:sp>
        <p:nvSpPr>
          <p:cNvPr id="284" name="Google Shape;284;p24"/>
          <p:cNvSpPr txBox="1"/>
          <p:nvPr/>
        </p:nvSpPr>
        <p:spPr>
          <a:xfrm>
            <a:off x="6964900" y="4777950"/>
            <a:ext cx="16674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Joe Mahoney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Rover Layout (Top/Front)</a:t>
            </a:r>
            <a:endParaRPr/>
          </a:p>
        </p:txBody>
      </p:sp>
      <p:sp>
        <p:nvSpPr>
          <p:cNvPr id="290" name="Google Shape;290;p2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91" name="Google Shape;291;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2" name="Google Shape;292;p25"/>
          <p:cNvPicPr preferRelativeResize="0"/>
          <p:nvPr/>
        </p:nvPicPr>
        <p:blipFill>
          <a:blip r:embed="rId3">
            <a:alphaModFix/>
          </a:blip>
          <a:stretch>
            <a:fillRect/>
          </a:stretch>
        </p:blipFill>
        <p:spPr>
          <a:xfrm>
            <a:off x="632375" y="1266325"/>
            <a:ext cx="3581200" cy="3505200"/>
          </a:xfrm>
          <a:prstGeom prst="rect">
            <a:avLst/>
          </a:prstGeom>
          <a:noFill/>
          <a:ln>
            <a:noFill/>
          </a:ln>
        </p:spPr>
      </p:pic>
      <p:pic>
        <p:nvPicPr>
          <p:cNvPr id="293" name="Google Shape;293;p25"/>
          <p:cNvPicPr preferRelativeResize="0"/>
          <p:nvPr/>
        </p:nvPicPr>
        <p:blipFill>
          <a:blip r:embed="rId4">
            <a:alphaModFix/>
          </a:blip>
          <a:stretch>
            <a:fillRect/>
          </a:stretch>
        </p:blipFill>
        <p:spPr>
          <a:xfrm>
            <a:off x="4791075" y="1266325"/>
            <a:ext cx="3831726" cy="3505199"/>
          </a:xfrm>
          <a:prstGeom prst="rect">
            <a:avLst/>
          </a:prstGeom>
          <a:noFill/>
          <a:ln>
            <a:noFill/>
          </a:ln>
        </p:spPr>
      </p:pic>
      <p:sp>
        <p:nvSpPr>
          <p:cNvPr id="294" name="Google Shape;294;p25"/>
          <p:cNvSpPr txBox="1"/>
          <p:nvPr/>
        </p:nvSpPr>
        <p:spPr>
          <a:xfrm>
            <a:off x="6964900" y="4777950"/>
            <a:ext cx="16674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Joe Mahoney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Arm Components </a:t>
            </a:r>
            <a:endParaRPr/>
          </a:p>
        </p:txBody>
      </p:sp>
      <p:sp>
        <p:nvSpPr>
          <p:cNvPr id="300" name="Google Shape;300;p2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Servo</a:t>
            </a:r>
            <a:r>
              <a:rPr lang="en"/>
              <a:t> motor - </a:t>
            </a:r>
            <a:r>
              <a:rPr lang="en" sz="1600">
                <a:solidFill>
                  <a:srgbClr val="111111"/>
                </a:solidFill>
                <a:latin typeface="Arial"/>
                <a:ea typeface="Arial"/>
                <a:cs typeface="Arial"/>
                <a:sym typeface="Arial"/>
              </a:rPr>
              <a:t>HS-422</a:t>
            </a:r>
            <a:endParaRPr sz="1600">
              <a:solidFill>
                <a:srgbClr val="111111"/>
              </a:solidFill>
              <a:latin typeface="Arial"/>
              <a:ea typeface="Arial"/>
              <a:cs typeface="Arial"/>
              <a:sym typeface="Arial"/>
            </a:endParaRPr>
          </a:p>
          <a:p>
            <a:pPr indent="-330200" lvl="0" marL="457200" rtl="0" algn="l">
              <a:spcBef>
                <a:spcPts val="1600"/>
              </a:spcBef>
              <a:spcAft>
                <a:spcPts val="0"/>
              </a:spcAft>
              <a:buClr>
                <a:srgbClr val="111111"/>
              </a:buClr>
              <a:buSzPts val="1600"/>
              <a:buFont typeface="Arial"/>
              <a:buChar char="●"/>
            </a:pPr>
            <a:r>
              <a:rPr lang="en" sz="1600">
                <a:solidFill>
                  <a:srgbClr val="111111"/>
                </a:solidFill>
                <a:latin typeface="Arial"/>
                <a:ea typeface="Arial"/>
                <a:cs typeface="Arial"/>
                <a:sym typeface="Arial"/>
              </a:rPr>
              <a:t>Operating voltage 4.8 V - 6 V</a:t>
            </a:r>
            <a:endParaRPr sz="1600">
              <a:solidFill>
                <a:srgbClr val="111111"/>
              </a:solidFill>
              <a:latin typeface="Arial"/>
              <a:ea typeface="Arial"/>
              <a:cs typeface="Arial"/>
              <a:sym typeface="Arial"/>
            </a:endParaRPr>
          </a:p>
          <a:p>
            <a:pPr indent="-330200" lvl="0" marL="457200" rtl="0" algn="l">
              <a:spcBef>
                <a:spcPts val="0"/>
              </a:spcBef>
              <a:spcAft>
                <a:spcPts val="0"/>
              </a:spcAft>
              <a:buClr>
                <a:srgbClr val="111111"/>
              </a:buClr>
              <a:buSzPts val="1600"/>
              <a:buFont typeface="Arial"/>
              <a:buChar char="●"/>
            </a:pPr>
            <a:r>
              <a:rPr lang="en" sz="1600">
                <a:solidFill>
                  <a:srgbClr val="111111"/>
                </a:solidFill>
                <a:latin typeface="Arial"/>
                <a:ea typeface="Arial"/>
                <a:cs typeface="Arial"/>
                <a:sym typeface="Arial"/>
              </a:rPr>
              <a:t>8mA Idle current drain</a:t>
            </a:r>
            <a:endParaRPr sz="1600">
              <a:solidFill>
                <a:srgbClr val="111111"/>
              </a:solidFill>
              <a:latin typeface="Arial"/>
              <a:ea typeface="Arial"/>
              <a:cs typeface="Arial"/>
              <a:sym typeface="Arial"/>
            </a:endParaRPr>
          </a:p>
          <a:p>
            <a:pPr indent="-330200" lvl="0" marL="457200" rtl="0" algn="l">
              <a:spcBef>
                <a:spcPts val="0"/>
              </a:spcBef>
              <a:spcAft>
                <a:spcPts val="0"/>
              </a:spcAft>
              <a:buClr>
                <a:srgbClr val="111111"/>
              </a:buClr>
              <a:buSzPts val="1600"/>
              <a:buFont typeface="Arial"/>
              <a:buChar char="●"/>
            </a:pPr>
            <a:r>
              <a:rPr lang="en" sz="1600">
                <a:solidFill>
                  <a:srgbClr val="111111"/>
                </a:solidFill>
                <a:latin typeface="Arial"/>
                <a:ea typeface="Arial"/>
                <a:cs typeface="Arial"/>
                <a:sym typeface="Arial"/>
              </a:rPr>
              <a:t>.21sec/60 </a:t>
            </a:r>
            <a:r>
              <a:rPr lang="en" sz="1600">
                <a:solidFill>
                  <a:srgbClr val="111111"/>
                </a:solidFill>
                <a:latin typeface="Arial"/>
                <a:ea typeface="Arial"/>
                <a:cs typeface="Arial"/>
                <a:sym typeface="Arial"/>
              </a:rPr>
              <a:t>degrees</a:t>
            </a:r>
            <a:r>
              <a:rPr lang="en" sz="1600">
                <a:solidFill>
                  <a:srgbClr val="111111"/>
                </a:solidFill>
                <a:latin typeface="Arial"/>
                <a:ea typeface="Arial"/>
                <a:cs typeface="Arial"/>
                <a:sym typeface="Arial"/>
              </a:rPr>
              <a:t> </a:t>
            </a:r>
            <a:endParaRPr sz="1600">
              <a:solidFill>
                <a:srgbClr val="111111"/>
              </a:solidFill>
              <a:latin typeface="Arial"/>
              <a:ea typeface="Arial"/>
              <a:cs typeface="Arial"/>
              <a:sym typeface="Arial"/>
            </a:endParaRPr>
          </a:p>
          <a:p>
            <a:pPr indent="0" lvl="0" marL="0" rtl="0" algn="l">
              <a:spcBef>
                <a:spcPts val="1600"/>
              </a:spcBef>
              <a:spcAft>
                <a:spcPts val="0"/>
              </a:spcAft>
              <a:buNone/>
            </a:pPr>
            <a:r>
              <a:rPr lang="en" sz="1600">
                <a:solidFill>
                  <a:srgbClr val="111111"/>
                </a:solidFill>
                <a:latin typeface="Arial"/>
                <a:ea typeface="Arial"/>
                <a:cs typeface="Arial"/>
                <a:sym typeface="Arial"/>
              </a:rPr>
              <a:t>Electromagnet - uxcell 9V 50N Electric Lifting Magnet </a:t>
            </a:r>
            <a:endParaRPr sz="1600">
              <a:solidFill>
                <a:srgbClr val="111111"/>
              </a:solidFill>
              <a:latin typeface="Arial"/>
              <a:ea typeface="Arial"/>
              <a:cs typeface="Arial"/>
              <a:sym typeface="Arial"/>
            </a:endParaRPr>
          </a:p>
          <a:p>
            <a:pPr indent="-330200" lvl="0" marL="457200" rtl="0" algn="l">
              <a:spcBef>
                <a:spcPts val="1600"/>
              </a:spcBef>
              <a:spcAft>
                <a:spcPts val="0"/>
              </a:spcAft>
              <a:buClr>
                <a:srgbClr val="111111"/>
              </a:buClr>
              <a:buSzPts val="1600"/>
              <a:buFont typeface="Arial"/>
              <a:buChar char="●"/>
            </a:pPr>
            <a:r>
              <a:rPr lang="en" sz="1600">
                <a:solidFill>
                  <a:srgbClr val="111111"/>
                </a:solidFill>
                <a:latin typeface="Arial"/>
                <a:ea typeface="Arial"/>
                <a:cs typeface="Arial"/>
                <a:sym typeface="Arial"/>
              </a:rPr>
              <a:t>Holding force 50N / 11.2 pound force</a:t>
            </a:r>
            <a:endParaRPr sz="1600">
              <a:solidFill>
                <a:srgbClr val="111111"/>
              </a:solidFill>
              <a:latin typeface="Arial"/>
              <a:ea typeface="Arial"/>
              <a:cs typeface="Arial"/>
              <a:sym typeface="Arial"/>
            </a:endParaRPr>
          </a:p>
        </p:txBody>
      </p:sp>
      <p:sp>
        <p:nvSpPr>
          <p:cNvPr id="301" name="Google Shape;301;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2" name="Google Shape;302;p26"/>
          <p:cNvSpPr txBox="1"/>
          <p:nvPr/>
        </p:nvSpPr>
        <p:spPr>
          <a:xfrm>
            <a:off x="7016200" y="4737925"/>
            <a:ext cx="16674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Joe Mahoney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Arm Design</a:t>
            </a:r>
            <a:endParaRPr/>
          </a:p>
        </p:txBody>
      </p:sp>
      <p:sp>
        <p:nvSpPr>
          <p:cNvPr id="308" name="Google Shape;308;p27"/>
          <p:cNvSpPr txBox="1"/>
          <p:nvPr>
            <p:ph idx="1" type="body"/>
          </p:nvPr>
        </p:nvSpPr>
        <p:spPr>
          <a:xfrm>
            <a:off x="5187850" y="1266325"/>
            <a:ext cx="3644400" cy="330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Current design plan is to use a single servo. </a:t>
            </a:r>
            <a:endParaRPr/>
          </a:p>
          <a:p>
            <a:pPr indent="0" lvl="0" marL="457200" rtl="0" algn="l">
              <a:spcBef>
                <a:spcPts val="1600"/>
              </a:spcBef>
              <a:spcAft>
                <a:spcPts val="1600"/>
              </a:spcAft>
              <a:buNone/>
            </a:pPr>
            <a:r>
              <a:rPr lang="en"/>
              <a:t>Additional joints may be          necessary. </a:t>
            </a:r>
            <a:endParaRPr u="sng"/>
          </a:p>
        </p:txBody>
      </p:sp>
      <p:sp>
        <p:nvSpPr>
          <p:cNvPr id="309" name="Google Shape;309;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0" name="Google Shape;310;p27"/>
          <p:cNvSpPr txBox="1"/>
          <p:nvPr/>
        </p:nvSpPr>
        <p:spPr>
          <a:xfrm>
            <a:off x="6939250" y="4682925"/>
            <a:ext cx="16674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Joe Mahoney</a:t>
            </a:r>
            <a:endParaRPr/>
          </a:p>
        </p:txBody>
      </p:sp>
      <p:pic>
        <p:nvPicPr>
          <p:cNvPr id="311" name="Google Shape;311;p27"/>
          <p:cNvPicPr preferRelativeResize="0"/>
          <p:nvPr/>
        </p:nvPicPr>
        <p:blipFill>
          <a:blip r:embed="rId3">
            <a:alphaModFix/>
          </a:blip>
          <a:stretch>
            <a:fillRect/>
          </a:stretch>
        </p:blipFill>
        <p:spPr>
          <a:xfrm>
            <a:off x="311700" y="1266325"/>
            <a:ext cx="4876149" cy="34360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28"/>
          <p:cNvSpPr txBox="1"/>
          <p:nvPr>
            <p:ph type="title"/>
          </p:nvPr>
        </p:nvSpPr>
        <p:spPr>
          <a:xfrm>
            <a:off x="311700" y="1643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Rover Software Diagram</a:t>
            </a:r>
            <a:endParaRPr/>
          </a:p>
        </p:txBody>
      </p:sp>
      <p:pic>
        <p:nvPicPr>
          <p:cNvPr id="317" name="Google Shape;317;p28"/>
          <p:cNvPicPr preferRelativeResize="0"/>
          <p:nvPr/>
        </p:nvPicPr>
        <p:blipFill>
          <a:blip r:embed="rId3">
            <a:alphaModFix/>
          </a:blip>
          <a:stretch>
            <a:fillRect/>
          </a:stretch>
        </p:blipFill>
        <p:spPr>
          <a:xfrm>
            <a:off x="1004250" y="823550"/>
            <a:ext cx="7135501" cy="4040275"/>
          </a:xfrm>
          <a:prstGeom prst="rect">
            <a:avLst/>
          </a:prstGeom>
          <a:noFill/>
          <a:ln>
            <a:noFill/>
          </a:ln>
        </p:spPr>
      </p:pic>
      <p:sp>
        <p:nvSpPr>
          <p:cNvPr id="318" name="Google Shape;31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9" name="Google Shape;319;p28"/>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Joshua Warren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29"/>
          <p:cNvSpPr txBox="1"/>
          <p:nvPr>
            <p:ph type="title"/>
          </p:nvPr>
        </p:nvSpPr>
        <p:spPr>
          <a:xfrm>
            <a:off x="311700" y="1851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Computer Vision</a:t>
            </a:r>
            <a:endParaRPr/>
          </a:p>
        </p:txBody>
      </p:sp>
      <p:sp>
        <p:nvSpPr>
          <p:cNvPr id="325" name="Google Shape;325;p29"/>
          <p:cNvSpPr txBox="1"/>
          <p:nvPr>
            <p:ph idx="1" type="body"/>
          </p:nvPr>
        </p:nvSpPr>
        <p:spPr>
          <a:xfrm>
            <a:off x="311700" y="991275"/>
            <a:ext cx="3587100" cy="3577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Camera will be used on rover in order to accomplish task</a:t>
            </a:r>
            <a:endParaRPr/>
          </a:p>
          <a:p>
            <a:pPr indent="-342900" lvl="0" marL="457200" rtl="0" algn="l">
              <a:spcBef>
                <a:spcPts val="0"/>
              </a:spcBef>
              <a:spcAft>
                <a:spcPts val="0"/>
              </a:spcAft>
              <a:buSzPts val="1800"/>
              <a:buChar char="●"/>
            </a:pPr>
            <a:r>
              <a:rPr lang="en"/>
              <a:t>OpenCV has video analyzing features allowing us to scan the rovers surroundings for the flags it is looking for</a:t>
            </a:r>
            <a:endParaRPr/>
          </a:p>
          <a:p>
            <a:pPr indent="-342900" lvl="0" marL="457200" rtl="0" algn="l">
              <a:spcBef>
                <a:spcPts val="0"/>
              </a:spcBef>
              <a:spcAft>
                <a:spcPts val="0"/>
              </a:spcAft>
              <a:buSzPts val="1800"/>
              <a:buChar char="●"/>
            </a:pPr>
            <a:r>
              <a:rPr lang="en"/>
              <a:t>Different kinds of filters</a:t>
            </a:r>
            <a:endParaRPr/>
          </a:p>
          <a:p>
            <a:pPr indent="-342900" lvl="0" marL="457200" rtl="0" algn="l">
              <a:spcBef>
                <a:spcPts val="0"/>
              </a:spcBef>
              <a:spcAft>
                <a:spcPts val="0"/>
              </a:spcAft>
              <a:buSzPts val="1800"/>
              <a:buChar char="●"/>
            </a:pPr>
            <a:r>
              <a:rPr lang="en"/>
              <a:t>Usually coded in python</a:t>
            </a:r>
            <a:endParaRPr/>
          </a:p>
        </p:txBody>
      </p:sp>
      <p:sp>
        <p:nvSpPr>
          <p:cNvPr id="326" name="Google Shape;326;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7" name="Google Shape;327;p29"/>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Celina Luckevich</a:t>
            </a:r>
            <a:endParaRPr/>
          </a:p>
        </p:txBody>
      </p:sp>
      <p:pic>
        <p:nvPicPr>
          <p:cNvPr id="328" name="Google Shape;328;p29"/>
          <p:cNvPicPr preferRelativeResize="0"/>
          <p:nvPr/>
        </p:nvPicPr>
        <p:blipFill rotWithShape="1">
          <a:blip r:embed="rId3">
            <a:alphaModFix/>
          </a:blip>
          <a:srcRect b="0" l="13539" r="0" t="22305"/>
          <a:stretch/>
        </p:blipFill>
        <p:spPr>
          <a:xfrm>
            <a:off x="3898800" y="2654050"/>
            <a:ext cx="4298825" cy="2136999"/>
          </a:xfrm>
          <a:prstGeom prst="rect">
            <a:avLst/>
          </a:prstGeom>
          <a:noFill/>
          <a:ln>
            <a:noFill/>
          </a:ln>
        </p:spPr>
      </p:pic>
      <p:pic>
        <p:nvPicPr>
          <p:cNvPr id="329" name="Google Shape;329;p29"/>
          <p:cNvPicPr preferRelativeResize="0"/>
          <p:nvPr/>
        </p:nvPicPr>
        <p:blipFill>
          <a:blip r:embed="rId4">
            <a:alphaModFix/>
          </a:blip>
          <a:stretch>
            <a:fillRect/>
          </a:stretch>
        </p:blipFill>
        <p:spPr>
          <a:xfrm>
            <a:off x="4768514" y="51450"/>
            <a:ext cx="2559398" cy="2473724"/>
          </a:xfrm>
          <a:prstGeom prst="rect">
            <a:avLst/>
          </a:prstGeom>
          <a:noFill/>
          <a:ln>
            <a:noFill/>
          </a:ln>
        </p:spPr>
      </p:pic>
      <p:sp>
        <p:nvSpPr>
          <p:cNvPr id="330" name="Google Shape;330;p29"/>
          <p:cNvSpPr txBox="1"/>
          <p:nvPr/>
        </p:nvSpPr>
        <p:spPr>
          <a:xfrm>
            <a:off x="7396375" y="892575"/>
            <a:ext cx="4011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331" name="Google Shape;331;p29"/>
          <p:cNvSpPr txBox="1"/>
          <p:nvPr/>
        </p:nvSpPr>
        <p:spPr>
          <a:xfrm>
            <a:off x="6417200" y="4569075"/>
            <a:ext cx="4011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7" name="Google Shape;337;p30"/>
          <p:cNvPicPr preferRelativeResize="0"/>
          <p:nvPr/>
        </p:nvPicPr>
        <p:blipFill>
          <a:blip r:embed="rId3">
            <a:alphaModFix/>
          </a:blip>
          <a:stretch>
            <a:fillRect/>
          </a:stretch>
        </p:blipFill>
        <p:spPr>
          <a:xfrm>
            <a:off x="218900" y="1659925"/>
            <a:ext cx="8185574" cy="3054675"/>
          </a:xfrm>
          <a:prstGeom prst="rect">
            <a:avLst/>
          </a:prstGeom>
          <a:noFill/>
          <a:ln>
            <a:noFill/>
          </a:ln>
        </p:spPr>
      </p:pic>
      <p:sp>
        <p:nvSpPr>
          <p:cNvPr id="338" name="Google Shape;338;p30"/>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Celina Luckevich</a:t>
            </a:r>
            <a:endParaRPr/>
          </a:p>
        </p:txBody>
      </p:sp>
      <p:sp>
        <p:nvSpPr>
          <p:cNvPr id="339" name="Google Shape;339;p30"/>
          <p:cNvSpPr/>
          <p:nvPr/>
        </p:nvSpPr>
        <p:spPr>
          <a:xfrm rot="-2307763">
            <a:off x="530168" y="1455515"/>
            <a:ext cx="967034" cy="246818"/>
          </a:xfrm>
          <a:prstGeom prst="leftArrow">
            <a:avLst>
              <a:gd fmla="val 50000" name="adj1"/>
              <a:gd fmla="val 50000" name="adj2"/>
            </a:avLst>
          </a:prstGeom>
          <a:solidFill>
            <a:schemeClr val="accent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rot="7270501">
            <a:off x="469489" y="4403896"/>
            <a:ext cx="1088372" cy="246857"/>
          </a:xfrm>
          <a:prstGeom prst="leftArrow">
            <a:avLst>
              <a:gd fmla="val 50000" name="adj1"/>
              <a:gd fmla="val 50000" name="adj2"/>
            </a:avLst>
          </a:prstGeom>
          <a:solidFill>
            <a:schemeClr val="accent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rot="3415386">
            <a:off x="5397577" y="4302561"/>
            <a:ext cx="1345086" cy="246716"/>
          </a:xfrm>
          <a:prstGeom prst="leftArrow">
            <a:avLst>
              <a:gd fmla="val 50000" name="adj1"/>
              <a:gd fmla="val 50000" name="adj2"/>
            </a:avLst>
          </a:prstGeom>
          <a:solidFill>
            <a:schemeClr val="accent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txBox="1"/>
          <p:nvPr/>
        </p:nvSpPr>
        <p:spPr>
          <a:xfrm>
            <a:off x="8472450" y="4226200"/>
            <a:ext cx="4011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343" name="Google Shape;343;p30"/>
          <p:cNvSpPr txBox="1"/>
          <p:nvPr>
            <p:ph type="title"/>
          </p:nvPr>
        </p:nvSpPr>
        <p:spPr>
          <a:xfrm>
            <a:off x="146900" y="3120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Template Matching</a:t>
            </a:r>
            <a:endParaRPr/>
          </a:p>
        </p:txBody>
      </p:sp>
      <p:pic>
        <p:nvPicPr>
          <p:cNvPr id="344" name="Google Shape;344;p30"/>
          <p:cNvPicPr preferRelativeResize="0"/>
          <p:nvPr/>
        </p:nvPicPr>
        <p:blipFill rotWithShape="1">
          <a:blip r:embed="rId4">
            <a:alphaModFix/>
          </a:blip>
          <a:srcRect b="16121" l="0" r="0" t="0"/>
          <a:stretch/>
        </p:blipFill>
        <p:spPr>
          <a:xfrm>
            <a:off x="4724400" y="9475"/>
            <a:ext cx="4457925" cy="1825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31"/>
          <p:cNvSpPr txBox="1"/>
          <p:nvPr>
            <p:ph type="title"/>
          </p:nvPr>
        </p:nvSpPr>
        <p:spPr>
          <a:xfrm>
            <a:off x="208825" y="3505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Tracking</a:t>
            </a:r>
            <a:endParaRPr/>
          </a:p>
        </p:txBody>
      </p:sp>
      <p:sp>
        <p:nvSpPr>
          <p:cNvPr id="350" name="Google Shape;350;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1" name="Google Shape;351;p31"/>
          <p:cNvPicPr preferRelativeResize="0"/>
          <p:nvPr/>
        </p:nvPicPr>
        <p:blipFill>
          <a:blip r:embed="rId3">
            <a:alphaModFix/>
          </a:blip>
          <a:stretch>
            <a:fillRect/>
          </a:stretch>
        </p:blipFill>
        <p:spPr>
          <a:xfrm>
            <a:off x="3329700" y="452900"/>
            <a:ext cx="5399726" cy="4153625"/>
          </a:xfrm>
          <a:prstGeom prst="rect">
            <a:avLst/>
          </a:prstGeom>
          <a:noFill/>
          <a:ln>
            <a:noFill/>
          </a:ln>
        </p:spPr>
      </p:pic>
      <p:sp>
        <p:nvSpPr>
          <p:cNvPr id="352" name="Google Shape;352;p31"/>
          <p:cNvSpPr txBox="1"/>
          <p:nvPr>
            <p:ph idx="1" type="body"/>
          </p:nvPr>
        </p:nvSpPr>
        <p:spPr>
          <a:xfrm>
            <a:off x="311700" y="1143675"/>
            <a:ext cx="2939100" cy="3577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solidFill>
                  <a:srgbClr val="000000"/>
                </a:solidFill>
              </a:rPr>
              <a:t>www.openCV.org</a:t>
            </a:r>
            <a:endParaRPr/>
          </a:p>
          <a:p>
            <a:pPr indent="-342900" lvl="0" marL="457200" rtl="0" algn="l">
              <a:lnSpc>
                <a:spcPct val="150000"/>
              </a:lnSpc>
              <a:spcBef>
                <a:spcPts val="0"/>
              </a:spcBef>
              <a:spcAft>
                <a:spcPts val="0"/>
              </a:spcAft>
              <a:buSzPts val="1800"/>
              <a:buChar char="●"/>
            </a:pPr>
            <a:r>
              <a:rPr lang="en"/>
              <a:t>Different sorts of filters/tracking</a:t>
            </a:r>
            <a:endParaRPr/>
          </a:p>
          <a:p>
            <a:pPr indent="-317500" lvl="1" marL="914400" rtl="0" algn="l">
              <a:lnSpc>
                <a:spcPct val="150000"/>
              </a:lnSpc>
              <a:spcBef>
                <a:spcPts val="0"/>
              </a:spcBef>
              <a:spcAft>
                <a:spcPts val="0"/>
              </a:spcAft>
              <a:buSzPts val="1400"/>
              <a:buChar char="○"/>
            </a:pPr>
            <a:r>
              <a:rPr lang="en"/>
              <a:t>Color filters</a:t>
            </a:r>
            <a:endParaRPr/>
          </a:p>
          <a:p>
            <a:pPr indent="-317500" lvl="1" marL="914400" rtl="0" algn="l">
              <a:lnSpc>
                <a:spcPct val="150000"/>
              </a:lnSpc>
              <a:spcBef>
                <a:spcPts val="0"/>
              </a:spcBef>
              <a:spcAft>
                <a:spcPts val="0"/>
              </a:spcAft>
              <a:buSzPts val="1400"/>
              <a:buChar char="○"/>
            </a:pPr>
            <a:r>
              <a:rPr lang="en"/>
              <a:t>Shape filters</a:t>
            </a:r>
            <a:endParaRPr/>
          </a:p>
          <a:p>
            <a:pPr indent="-317500" lvl="1" marL="914400" rtl="0" algn="l">
              <a:lnSpc>
                <a:spcPct val="150000"/>
              </a:lnSpc>
              <a:spcBef>
                <a:spcPts val="0"/>
              </a:spcBef>
              <a:spcAft>
                <a:spcPts val="0"/>
              </a:spcAft>
              <a:buSzPts val="1400"/>
              <a:buChar char="○"/>
            </a:pPr>
            <a:r>
              <a:rPr lang="en"/>
              <a:t>Iterative location</a:t>
            </a:r>
            <a:endParaRPr/>
          </a:p>
          <a:p>
            <a:pPr indent="-317500" lvl="1" marL="914400" rtl="0" algn="l">
              <a:lnSpc>
                <a:spcPct val="150000"/>
              </a:lnSpc>
              <a:spcBef>
                <a:spcPts val="0"/>
              </a:spcBef>
              <a:spcAft>
                <a:spcPts val="0"/>
              </a:spcAft>
              <a:buSzPts val="1400"/>
              <a:buChar char="○"/>
            </a:pPr>
            <a:r>
              <a:rPr lang="en"/>
              <a:t>MeanShift</a:t>
            </a:r>
            <a:endParaRPr/>
          </a:p>
          <a:p>
            <a:pPr indent="-317500" lvl="1" marL="914400" rtl="0" algn="l">
              <a:lnSpc>
                <a:spcPct val="150000"/>
              </a:lnSpc>
              <a:spcBef>
                <a:spcPts val="0"/>
              </a:spcBef>
              <a:spcAft>
                <a:spcPts val="0"/>
              </a:spcAft>
              <a:buSzPts val="1400"/>
              <a:buChar char="○"/>
            </a:pPr>
            <a:r>
              <a:rPr lang="en"/>
              <a:t>CAMShift</a:t>
            </a:r>
            <a:endParaRPr/>
          </a:p>
        </p:txBody>
      </p:sp>
      <p:sp>
        <p:nvSpPr>
          <p:cNvPr id="353" name="Google Shape;353;p31"/>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Celina Luckevich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Description</a:t>
            </a:r>
            <a:endParaRPr/>
          </a:p>
        </p:txBody>
      </p:sp>
      <p:sp>
        <p:nvSpPr>
          <p:cNvPr id="75" name="Google Shape;75;p1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Two robots are designed to search a room for flags, retrieve the flags, and return to their home base.  The robots can work both cooperatively and competitively, each trying to find the most flags but ensuring all flags are found.  They send video and location feed over a wifi network to a computer where instructions for driving the robots are derived from the video; these instructions are then sent back over the network to the robots.  The system works autonomously, but a manual, human-controlled mode is also available.</a:t>
            </a:r>
            <a:endParaRPr/>
          </a:p>
        </p:txBody>
      </p:sp>
      <p:sp>
        <p:nvSpPr>
          <p:cNvPr id="76" name="Google Shape;7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 name="Google Shape;77;p14"/>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Adam Harper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32"/>
          <p:cNvSpPr txBox="1"/>
          <p:nvPr>
            <p:ph type="title"/>
          </p:nvPr>
        </p:nvSpPr>
        <p:spPr>
          <a:xfrm>
            <a:off x="3117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for Colors</a:t>
            </a:r>
            <a:endParaRPr/>
          </a:p>
        </p:txBody>
      </p:sp>
      <p:sp>
        <p:nvSpPr>
          <p:cNvPr id="359" name="Google Shape;359;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0" name="Google Shape;360;p32"/>
          <p:cNvSpPr txBox="1"/>
          <p:nvPr>
            <p:ph idx="1" type="body"/>
          </p:nvPr>
        </p:nvSpPr>
        <p:spPr>
          <a:xfrm>
            <a:off x="-11400" y="1110950"/>
            <a:ext cx="3240300" cy="977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Orange - RGB[255,128,0] </a:t>
            </a:r>
            <a:endParaRPr sz="1400"/>
          </a:p>
          <a:p>
            <a:pPr indent="-317500" lvl="0" marL="457200" rtl="0" algn="l">
              <a:lnSpc>
                <a:spcPct val="115000"/>
              </a:lnSpc>
              <a:spcBef>
                <a:spcPts val="0"/>
              </a:spcBef>
              <a:spcAft>
                <a:spcPts val="0"/>
              </a:spcAft>
              <a:buSzPts val="1400"/>
              <a:buChar char="●"/>
            </a:pPr>
            <a:r>
              <a:rPr lang="en" sz="1400"/>
              <a:t>Hue = 30, Hue Adjusted = 15</a:t>
            </a:r>
            <a:endParaRPr sz="1400"/>
          </a:p>
          <a:p>
            <a:pPr indent="-317500" lvl="0" marL="457200" rtl="0" algn="l">
              <a:lnSpc>
                <a:spcPct val="115000"/>
              </a:lnSpc>
              <a:spcBef>
                <a:spcPts val="0"/>
              </a:spcBef>
              <a:spcAft>
                <a:spcPts val="0"/>
              </a:spcAft>
              <a:buSzPts val="1400"/>
              <a:buChar char="●"/>
            </a:pPr>
            <a:r>
              <a:rPr lang="en" sz="1400"/>
              <a:t>HSV L[5,50,50] H[25,255,255] </a:t>
            </a:r>
            <a:endParaRPr sz="1400"/>
          </a:p>
        </p:txBody>
      </p:sp>
      <p:sp>
        <p:nvSpPr>
          <p:cNvPr id="361" name="Google Shape;361;p32"/>
          <p:cNvSpPr txBox="1"/>
          <p:nvPr>
            <p:ph idx="1" type="body"/>
          </p:nvPr>
        </p:nvSpPr>
        <p:spPr>
          <a:xfrm>
            <a:off x="936525" y="3591950"/>
            <a:ext cx="3373800" cy="977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Purple</a:t>
            </a:r>
            <a:r>
              <a:rPr lang="en" sz="1400"/>
              <a:t> - RGB[255,0,255] </a:t>
            </a:r>
            <a:endParaRPr sz="1400"/>
          </a:p>
          <a:p>
            <a:pPr indent="-317500" lvl="0" marL="457200" rtl="0" algn="l">
              <a:lnSpc>
                <a:spcPct val="115000"/>
              </a:lnSpc>
              <a:spcBef>
                <a:spcPts val="0"/>
              </a:spcBef>
              <a:spcAft>
                <a:spcPts val="0"/>
              </a:spcAft>
              <a:buSzPts val="1400"/>
              <a:buChar char="●"/>
            </a:pPr>
            <a:r>
              <a:rPr lang="en" sz="1400"/>
              <a:t>Hue = 300, Hue Adjusted = 150</a:t>
            </a:r>
            <a:endParaRPr sz="1400"/>
          </a:p>
          <a:p>
            <a:pPr indent="-317500" lvl="0" marL="457200" rtl="0" algn="l">
              <a:lnSpc>
                <a:spcPct val="115000"/>
              </a:lnSpc>
              <a:spcBef>
                <a:spcPts val="0"/>
              </a:spcBef>
              <a:spcAft>
                <a:spcPts val="0"/>
              </a:spcAft>
              <a:buSzPts val="1400"/>
              <a:buChar char="●"/>
            </a:pPr>
            <a:r>
              <a:rPr lang="en" sz="1400"/>
              <a:t>HSV L[140,50,50] H[160,255,255] </a:t>
            </a:r>
            <a:endParaRPr sz="1400"/>
          </a:p>
        </p:txBody>
      </p:sp>
      <p:sp>
        <p:nvSpPr>
          <p:cNvPr id="362" name="Google Shape;362;p32"/>
          <p:cNvSpPr txBox="1"/>
          <p:nvPr>
            <p:ph idx="1" type="body"/>
          </p:nvPr>
        </p:nvSpPr>
        <p:spPr>
          <a:xfrm>
            <a:off x="4915275" y="2351450"/>
            <a:ext cx="3373800" cy="977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Blue</a:t>
            </a:r>
            <a:r>
              <a:rPr lang="en" sz="1400"/>
              <a:t> - RGB[0,0,255] </a:t>
            </a:r>
            <a:endParaRPr sz="1400"/>
          </a:p>
          <a:p>
            <a:pPr indent="-317500" lvl="0" marL="457200" rtl="0" algn="l">
              <a:lnSpc>
                <a:spcPct val="115000"/>
              </a:lnSpc>
              <a:spcBef>
                <a:spcPts val="0"/>
              </a:spcBef>
              <a:spcAft>
                <a:spcPts val="0"/>
              </a:spcAft>
              <a:buSzPts val="1400"/>
              <a:buChar char="●"/>
            </a:pPr>
            <a:r>
              <a:rPr lang="en" sz="1400"/>
              <a:t>Hue = 240, Hue Adjusted = 120</a:t>
            </a:r>
            <a:endParaRPr sz="1400"/>
          </a:p>
          <a:p>
            <a:pPr indent="-317500" lvl="0" marL="457200" rtl="0" algn="l">
              <a:lnSpc>
                <a:spcPct val="115000"/>
              </a:lnSpc>
              <a:spcBef>
                <a:spcPts val="0"/>
              </a:spcBef>
              <a:spcAft>
                <a:spcPts val="0"/>
              </a:spcAft>
              <a:buSzPts val="1400"/>
              <a:buChar char="●"/>
            </a:pPr>
            <a:r>
              <a:rPr lang="en" sz="1400"/>
              <a:t>HSV L[110,50,50] H[130,255,255] </a:t>
            </a:r>
            <a:endParaRPr sz="1400"/>
          </a:p>
        </p:txBody>
      </p:sp>
      <p:sp>
        <p:nvSpPr>
          <p:cNvPr id="363" name="Google Shape;363;p32"/>
          <p:cNvSpPr txBox="1"/>
          <p:nvPr>
            <p:ph idx="1" type="body"/>
          </p:nvPr>
        </p:nvSpPr>
        <p:spPr>
          <a:xfrm>
            <a:off x="1003275" y="2351438"/>
            <a:ext cx="3240300" cy="977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Cyan</a:t>
            </a:r>
            <a:r>
              <a:rPr lang="en" sz="1400"/>
              <a:t> - RGB[0,255,255] </a:t>
            </a:r>
            <a:endParaRPr sz="1400"/>
          </a:p>
          <a:p>
            <a:pPr indent="-317500" lvl="0" marL="457200" rtl="0" algn="l">
              <a:lnSpc>
                <a:spcPct val="115000"/>
              </a:lnSpc>
              <a:spcBef>
                <a:spcPts val="0"/>
              </a:spcBef>
              <a:spcAft>
                <a:spcPts val="0"/>
              </a:spcAft>
              <a:buSzPts val="1400"/>
              <a:buChar char="●"/>
            </a:pPr>
            <a:r>
              <a:rPr lang="en" sz="1400"/>
              <a:t>Hue = 180, Hue Adjusted = 90</a:t>
            </a:r>
            <a:endParaRPr sz="1400"/>
          </a:p>
          <a:p>
            <a:pPr indent="-317500" lvl="0" marL="457200" rtl="0" algn="l">
              <a:lnSpc>
                <a:spcPct val="115000"/>
              </a:lnSpc>
              <a:spcBef>
                <a:spcPts val="0"/>
              </a:spcBef>
              <a:spcAft>
                <a:spcPts val="0"/>
              </a:spcAft>
              <a:buSzPts val="1400"/>
              <a:buChar char="●"/>
            </a:pPr>
            <a:r>
              <a:rPr lang="en" sz="1400"/>
              <a:t>HSV L[80,50,50] H[100,255,255] </a:t>
            </a:r>
            <a:endParaRPr sz="1400"/>
          </a:p>
        </p:txBody>
      </p:sp>
      <p:sp>
        <p:nvSpPr>
          <p:cNvPr id="364" name="Google Shape;364;p32"/>
          <p:cNvSpPr txBox="1"/>
          <p:nvPr>
            <p:ph idx="1" type="body"/>
          </p:nvPr>
        </p:nvSpPr>
        <p:spPr>
          <a:xfrm>
            <a:off x="6037175" y="1110963"/>
            <a:ext cx="3240300" cy="977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Green</a:t>
            </a:r>
            <a:r>
              <a:rPr lang="en" sz="1400"/>
              <a:t> - RGB[0,255,0] </a:t>
            </a:r>
            <a:endParaRPr sz="1400"/>
          </a:p>
          <a:p>
            <a:pPr indent="-317500" lvl="0" marL="457200" rtl="0" algn="l">
              <a:lnSpc>
                <a:spcPct val="115000"/>
              </a:lnSpc>
              <a:spcBef>
                <a:spcPts val="0"/>
              </a:spcBef>
              <a:spcAft>
                <a:spcPts val="0"/>
              </a:spcAft>
              <a:buSzPts val="1400"/>
              <a:buChar char="●"/>
            </a:pPr>
            <a:r>
              <a:rPr lang="en" sz="1400"/>
              <a:t>Hue = 120, Hue Adjusted = 60</a:t>
            </a:r>
            <a:endParaRPr sz="1400"/>
          </a:p>
          <a:p>
            <a:pPr indent="-317500" lvl="0" marL="457200" rtl="0" algn="l">
              <a:lnSpc>
                <a:spcPct val="115000"/>
              </a:lnSpc>
              <a:spcBef>
                <a:spcPts val="0"/>
              </a:spcBef>
              <a:spcAft>
                <a:spcPts val="0"/>
              </a:spcAft>
              <a:buSzPts val="1400"/>
              <a:buChar char="●"/>
            </a:pPr>
            <a:r>
              <a:rPr lang="en" sz="1400"/>
              <a:t>HSV L[50,50,50] H[70,255,255] </a:t>
            </a:r>
            <a:endParaRPr sz="1400"/>
          </a:p>
        </p:txBody>
      </p:sp>
      <p:sp>
        <p:nvSpPr>
          <p:cNvPr id="365" name="Google Shape;365;p32"/>
          <p:cNvSpPr txBox="1"/>
          <p:nvPr>
            <p:ph idx="1" type="body"/>
          </p:nvPr>
        </p:nvSpPr>
        <p:spPr>
          <a:xfrm>
            <a:off x="3043750" y="1110950"/>
            <a:ext cx="3240300" cy="977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Yellow</a:t>
            </a:r>
            <a:r>
              <a:rPr lang="en" sz="1400"/>
              <a:t> - RGB[255,255,0] </a:t>
            </a:r>
            <a:endParaRPr sz="1400"/>
          </a:p>
          <a:p>
            <a:pPr indent="-317500" lvl="0" marL="457200" rtl="0" algn="l">
              <a:lnSpc>
                <a:spcPct val="115000"/>
              </a:lnSpc>
              <a:spcBef>
                <a:spcPts val="0"/>
              </a:spcBef>
              <a:spcAft>
                <a:spcPts val="0"/>
              </a:spcAft>
              <a:buSzPts val="1400"/>
              <a:buChar char="●"/>
            </a:pPr>
            <a:r>
              <a:rPr lang="en" sz="1400"/>
              <a:t>Hue = 60, Hue Adjusted = 30</a:t>
            </a:r>
            <a:endParaRPr sz="1400"/>
          </a:p>
          <a:p>
            <a:pPr indent="-317500" lvl="0" marL="457200" rtl="0" algn="l">
              <a:lnSpc>
                <a:spcPct val="115000"/>
              </a:lnSpc>
              <a:spcBef>
                <a:spcPts val="0"/>
              </a:spcBef>
              <a:spcAft>
                <a:spcPts val="0"/>
              </a:spcAft>
              <a:buSzPts val="1400"/>
              <a:buChar char="●"/>
            </a:pPr>
            <a:r>
              <a:rPr lang="en" sz="1400"/>
              <a:t>HSV L[20,50,50] H[40,255,255] </a:t>
            </a:r>
            <a:endParaRPr sz="1400"/>
          </a:p>
        </p:txBody>
      </p:sp>
      <p:sp>
        <p:nvSpPr>
          <p:cNvPr id="366" name="Google Shape;366;p32"/>
          <p:cNvSpPr txBox="1"/>
          <p:nvPr>
            <p:ph idx="1" type="body"/>
          </p:nvPr>
        </p:nvSpPr>
        <p:spPr>
          <a:xfrm>
            <a:off x="4882276" y="3744325"/>
            <a:ext cx="3439800" cy="977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Red</a:t>
            </a:r>
            <a:r>
              <a:rPr lang="en" sz="1400"/>
              <a:t> - RGB[255,0,0] </a:t>
            </a:r>
            <a:endParaRPr sz="1400"/>
          </a:p>
          <a:p>
            <a:pPr indent="-317500" lvl="0" marL="457200" rtl="0" algn="l">
              <a:lnSpc>
                <a:spcPct val="115000"/>
              </a:lnSpc>
              <a:spcBef>
                <a:spcPts val="0"/>
              </a:spcBef>
              <a:spcAft>
                <a:spcPts val="0"/>
              </a:spcAft>
              <a:buSzPts val="1400"/>
              <a:buChar char="●"/>
            </a:pPr>
            <a:r>
              <a:rPr lang="en" sz="1400"/>
              <a:t>Hue = 360, Hue Adjusted = 180</a:t>
            </a:r>
            <a:endParaRPr sz="1400"/>
          </a:p>
          <a:p>
            <a:pPr indent="-317500" lvl="0" marL="457200" rtl="0" algn="l">
              <a:lnSpc>
                <a:spcPct val="115000"/>
              </a:lnSpc>
              <a:spcBef>
                <a:spcPts val="0"/>
              </a:spcBef>
              <a:spcAft>
                <a:spcPts val="0"/>
              </a:spcAft>
              <a:buSzPts val="1400"/>
              <a:buChar char="●"/>
            </a:pPr>
            <a:r>
              <a:rPr lang="en" sz="1400"/>
              <a:t>HSV L[170,50,50] H[180,255,255] </a:t>
            </a:r>
            <a:endParaRPr sz="1400"/>
          </a:p>
        </p:txBody>
      </p:sp>
      <p:sp>
        <p:nvSpPr>
          <p:cNvPr id="367" name="Google Shape;367;p32"/>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Celina Luckevich</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3" name="Google Shape;373;p33"/>
          <p:cNvSpPr txBox="1"/>
          <p:nvPr>
            <p:ph idx="12" type="sldNum"/>
          </p:nvPr>
        </p:nvSpPr>
        <p:spPr>
          <a:xfrm>
            <a:off x="680235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Celina Luckevich</a:t>
            </a:r>
            <a:endParaRPr/>
          </a:p>
        </p:txBody>
      </p:sp>
      <p:pic>
        <p:nvPicPr>
          <p:cNvPr id="374" name="Google Shape;374;p33"/>
          <p:cNvPicPr preferRelativeResize="0"/>
          <p:nvPr/>
        </p:nvPicPr>
        <p:blipFill>
          <a:blip r:embed="rId3">
            <a:alphaModFix/>
          </a:blip>
          <a:stretch>
            <a:fillRect/>
          </a:stretch>
        </p:blipFill>
        <p:spPr>
          <a:xfrm>
            <a:off x="337575" y="224400"/>
            <a:ext cx="8599889" cy="4358417"/>
          </a:xfrm>
          <a:prstGeom prst="rect">
            <a:avLst/>
          </a:prstGeom>
          <a:noFill/>
          <a:ln>
            <a:noFill/>
          </a:ln>
        </p:spPr>
      </p:pic>
      <p:sp>
        <p:nvSpPr>
          <p:cNvPr id="375" name="Google Shape;375;p33"/>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Celina Luckevich</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1" name="Google Shape;381;p34"/>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Celina Luckevich</a:t>
            </a:r>
            <a:endParaRPr/>
          </a:p>
        </p:txBody>
      </p:sp>
      <p:pic>
        <p:nvPicPr>
          <p:cNvPr id="382" name="Google Shape;382;p34"/>
          <p:cNvPicPr preferRelativeResize="0"/>
          <p:nvPr/>
        </p:nvPicPr>
        <p:blipFill>
          <a:blip r:embed="rId3">
            <a:alphaModFix/>
          </a:blip>
          <a:stretch>
            <a:fillRect/>
          </a:stretch>
        </p:blipFill>
        <p:spPr>
          <a:xfrm>
            <a:off x="228600" y="228600"/>
            <a:ext cx="8621885" cy="435841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8" name="Google Shape;388;p35"/>
          <p:cNvPicPr preferRelativeResize="0"/>
          <p:nvPr/>
        </p:nvPicPr>
        <p:blipFill>
          <a:blip r:embed="rId3">
            <a:alphaModFix/>
          </a:blip>
          <a:stretch>
            <a:fillRect/>
          </a:stretch>
        </p:blipFill>
        <p:spPr>
          <a:xfrm>
            <a:off x="304800" y="228600"/>
            <a:ext cx="8590501" cy="4358416"/>
          </a:xfrm>
          <a:prstGeom prst="rect">
            <a:avLst/>
          </a:prstGeom>
          <a:noFill/>
          <a:ln>
            <a:noFill/>
          </a:ln>
        </p:spPr>
      </p:pic>
      <p:sp>
        <p:nvSpPr>
          <p:cNvPr id="389" name="Google Shape;389;p35"/>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Celina Luckevich</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5" name="Google Shape;395;p36"/>
          <p:cNvPicPr preferRelativeResize="0"/>
          <p:nvPr/>
        </p:nvPicPr>
        <p:blipFill>
          <a:blip r:embed="rId3">
            <a:alphaModFix/>
          </a:blip>
          <a:stretch>
            <a:fillRect/>
          </a:stretch>
        </p:blipFill>
        <p:spPr>
          <a:xfrm>
            <a:off x="304800" y="228600"/>
            <a:ext cx="8613168" cy="4358416"/>
          </a:xfrm>
          <a:prstGeom prst="rect">
            <a:avLst/>
          </a:prstGeom>
          <a:noFill/>
          <a:ln>
            <a:noFill/>
          </a:ln>
        </p:spPr>
      </p:pic>
      <p:sp>
        <p:nvSpPr>
          <p:cNvPr id="396" name="Google Shape;396;p36"/>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Celina Luckevich</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2" name="Google Shape;402;p37"/>
          <p:cNvPicPr preferRelativeResize="0"/>
          <p:nvPr/>
        </p:nvPicPr>
        <p:blipFill>
          <a:blip r:embed="rId3">
            <a:alphaModFix/>
          </a:blip>
          <a:stretch>
            <a:fillRect/>
          </a:stretch>
        </p:blipFill>
        <p:spPr>
          <a:xfrm>
            <a:off x="304800" y="228600"/>
            <a:ext cx="8617369" cy="4358418"/>
          </a:xfrm>
          <a:prstGeom prst="rect">
            <a:avLst/>
          </a:prstGeom>
          <a:noFill/>
          <a:ln>
            <a:noFill/>
          </a:ln>
        </p:spPr>
      </p:pic>
      <p:sp>
        <p:nvSpPr>
          <p:cNvPr id="403" name="Google Shape;403;p37"/>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Celina Luckevich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9" name="Google Shape;409;p38"/>
          <p:cNvPicPr preferRelativeResize="0"/>
          <p:nvPr/>
        </p:nvPicPr>
        <p:blipFill>
          <a:blip r:embed="rId3">
            <a:alphaModFix/>
          </a:blip>
          <a:stretch>
            <a:fillRect/>
          </a:stretch>
        </p:blipFill>
        <p:spPr>
          <a:xfrm>
            <a:off x="1007425" y="695350"/>
            <a:ext cx="7313201" cy="3693150"/>
          </a:xfrm>
          <a:prstGeom prst="rect">
            <a:avLst/>
          </a:prstGeom>
          <a:noFill/>
          <a:ln>
            <a:noFill/>
          </a:ln>
        </p:spPr>
      </p:pic>
      <p:sp>
        <p:nvSpPr>
          <p:cNvPr id="410" name="Google Shape;410;p38"/>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Celina Luckevich</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3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a:t>
            </a:r>
            <a:endParaRPr/>
          </a:p>
        </p:txBody>
      </p:sp>
      <p:sp>
        <p:nvSpPr>
          <p:cNvPr id="416" name="Google Shape;416;p39"/>
          <p:cNvSpPr txBox="1"/>
          <p:nvPr>
            <p:ph idx="1" type="body"/>
          </p:nvPr>
        </p:nvSpPr>
        <p:spPr>
          <a:xfrm>
            <a:off x="311700" y="1266325"/>
            <a:ext cx="46494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Camshift - Continuously Adaptive Mean shift</a:t>
            </a:r>
            <a:endParaRPr/>
          </a:p>
          <a:p>
            <a:pPr indent="-342900" lvl="0" marL="457200" rtl="0" algn="l">
              <a:spcBef>
                <a:spcPts val="0"/>
              </a:spcBef>
              <a:spcAft>
                <a:spcPts val="0"/>
              </a:spcAft>
              <a:buSzPts val="1800"/>
              <a:buChar char="●"/>
            </a:pPr>
            <a:r>
              <a:rPr lang="en"/>
              <a:t>Uses iteration to center in on hottest part of heat map of target colors</a:t>
            </a:r>
            <a:endParaRPr/>
          </a:p>
          <a:p>
            <a:pPr indent="-342900" lvl="0" marL="457200" rtl="0" algn="l">
              <a:spcBef>
                <a:spcPts val="0"/>
              </a:spcBef>
              <a:spcAft>
                <a:spcPts val="0"/>
              </a:spcAft>
              <a:buSzPts val="1800"/>
              <a:buChar char="●"/>
            </a:pPr>
            <a:r>
              <a:rPr lang="en"/>
              <a:t>Once centered, uses algorithms to match shape of target object</a:t>
            </a:r>
            <a:endParaRPr/>
          </a:p>
          <a:p>
            <a:pPr indent="-342900" lvl="0" marL="457200" rtl="0" algn="l">
              <a:spcBef>
                <a:spcPts val="0"/>
              </a:spcBef>
              <a:spcAft>
                <a:spcPts val="0"/>
              </a:spcAft>
              <a:buSzPts val="1800"/>
              <a:buChar char="●"/>
            </a:pPr>
            <a:r>
              <a:rPr lang="en"/>
              <a:t>Can find object by color no matter the size as affected by distance</a:t>
            </a:r>
            <a:endParaRPr/>
          </a:p>
        </p:txBody>
      </p:sp>
      <p:sp>
        <p:nvSpPr>
          <p:cNvPr id="417" name="Google Shape;417;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8" name="Google Shape;418;p39"/>
          <p:cNvPicPr preferRelativeResize="0"/>
          <p:nvPr/>
        </p:nvPicPr>
        <p:blipFill>
          <a:blip r:embed="rId3">
            <a:alphaModFix/>
          </a:blip>
          <a:stretch>
            <a:fillRect/>
          </a:stretch>
        </p:blipFill>
        <p:spPr>
          <a:xfrm>
            <a:off x="5416150" y="-13150"/>
            <a:ext cx="3238500" cy="4857750"/>
          </a:xfrm>
          <a:prstGeom prst="rect">
            <a:avLst/>
          </a:prstGeom>
          <a:noFill/>
          <a:ln>
            <a:noFill/>
          </a:ln>
        </p:spPr>
      </p:pic>
      <p:sp>
        <p:nvSpPr>
          <p:cNvPr id="419" name="Google Shape;419;p39"/>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Celina Luckevich</a:t>
            </a:r>
            <a:endParaRPr/>
          </a:p>
        </p:txBody>
      </p:sp>
      <p:sp>
        <p:nvSpPr>
          <p:cNvPr id="420" name="Google Shape;420;p39"/>
          <p:cNvSpPr txBox="1"/>
          <p:nvPr>
            <p:ph idx="1" type="body"/>
          </p:nvPr>
        </p:nvSpPr>
        <p:spPr>
          <a:xfrm>
            <a:off x="8595300" y="3803850"/>
            <a:ext cx="548700" cy="58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[8]</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40"/>
          <p:cNvSpPr txBox="1"/>
          <p:nvPr>
            <p:ph type="title"/>
          </p:nvPr>
        </p:nvSpPr>
        <p:spPr>
          <a:xfrm>
            <a:off x="311700" y="3688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Camera</a:t>
            </a:r>
            <a:endParaRPr/>
          </a:p>
        </p:txBody>
      </p:sp>
      <p:sp>
        <p:nvSpPr>
          <p:cNvPr id="426" name="Google Shape;426;p40"/>
          <p:cNvSpPr txBox="1"/>
          <p:nvPr>
            <p:ph idx="1" type="body"/>
          </p:nvPr>
        </p:nvSpPr>
        <p:spPr>
          <a:xfrm>
            <a:off x="311700" y="1266325"/>
            <a:ext cx="42603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Sparkfun Raspberry Pi Zero</a:t>
            </a:r>
            <a:endParaRPr/>
          </a:p>
          <a:p>
            <a:pPr indent="-342900" lvl="0" marL="457200" rtl="0" algn="l">
              <a:spcBef>
                <a:spcPts val="0"/>
              </a:spcBef>
              <a:spcAft>
                <a:spcPts val="0"/>
              </a:spcAft>
              <a:buSzPts val="1800"/>
              <a:buChar char="●"/>
            </a:pPr>
            <a:r>
              <a:rPr lang="en"/>
              <a:t>Raspberry Pi Camera module V2</a:t>
            </a:r>
            <a:endParaRPr/>
          </a:p>
          <a:p>
            <a:pPr indent="-342900" lvl="0" marL="457200" rtl="0" algn="l">
              <a:spcBef>
                <a:spcPts val="0"/>
              </a:spcBef>
              <a:spcAft>
                <a:spcPts val="0"/>
              </a:spcAft>
              <a:buClr>
                <a:srgbClr val="333333"/>
              </a:buClr>
              <a:buSzPts val="1800"/>
              <a:buChar char="●"/>
            </a:pPr>
            <a:r>
              <a:rPr lang="en">
                <a:solidFill>
                  <a:srgbClr val="333333"/>
                </a:solidFill>
              </a:rPr>
              <a:t>802.11 b/g/n wireless LAN</a:t>
            </a:r>
            <a:endParaRPr>
              <a:solidFill>
                <a:srgbClr val="333333"/>
              </a:solidFill>
            </a:endParaRPr>
          </a:p>
          <a:p>
            <a:pPr indent="-317500" lvl="1" marL="914400" rtl="0" algn="l">
              <a:spcBef>
                <a:spcPts val="0"/>
              </a:spcBef>
              <a:spcAft>
                <a:spcPts val="0"/>
              </a:spcAft>
              <a:buSzPts val="1400"/>
              <a:buChar char="○"/>
            </a:pPr>
            <a:r>
              <a:rPr lang="en"/>
              <a:t>2.4 GHZ band</a:t>
            </a:r>
            <a:endParaRPr/>
          </a:p>
          <a:p>
            <a:pPr indent="-317500" lvl="1" marL="914400" rtl="0" algn="l">
              <a:spcBef>
                <a:spcPts val="0"/>
              </a:spcBef>
              <a:spcAft>
                <a:spcPts val="0"/>
              </a:spcAft>
              <a:buSzPts val="1400"/>
              <a:buChar char="○"/>
            </a:pPr>
            <a:r>
              <a:rPr lang="en"/>
              <a:t>Bandwidth up to 54 Mbps</a:t>
            </a:r>
            <a:endParaRPr/>
          </a:p>
          <a:p>
            <a:pPr indent="-317500" lvl="1" marL="914400" rtl="0" algn="l">
              <a:spcBef>
                <a:spcPts val="0"/>
              </a:spcBef>
              <a:spcAft>
                <a:spcPts val="0"/>
              </a:spcAft>
              <a:buSzPts val="1400"/>
              <a:buChar char="○"/>
            </a:pPr>
            <a:r>
              <a:rPr lang="en"/>
              <a:t>1080p video needs 22 Mbps</a:t>
            </a:r>
            <a:endParaRPr/>
          </a:p>
          <a:p>
            <a:pPr indent="-342900" lvl="0" marL="457200" rtl="0" algn="l">
              <a:spcBef>
                <a:spcPts val="0"/>
              </a:spcBef>
              <a:spcAft>
                <a:spcPts val="0"/>
              </a:spcAft>
              <a:buClr>
                <a:srgbClr val="333333"/>
              </a:buClr>
              <a:buSzPts val="1800"/>
              <a:buChar char="●"/>
            </a:pPr>
            <a:r>
              <a:rPr lang="en">
                <a:solidFill>
                  <a:srgbClr val="333333"/>
                </a:solidFill>
              </a:rPr>
              <a:t>Bluetooth 4.1</a:t>
            </a:r>
            <a:endParaRPr/>
          </a:p>
        </p:txBody>
      </p:sp>
      <p:sp>
        <p:nvSpPr>
          <p:cNvPr id="427" name="Google Shape;427;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8" name="Google Shape;428;p40"/>
          <p:cNvPicPr preferRelativeResize="0"/>
          <p:nvPr/>
        </p:nvPicPr>
        <p:blipFill rotWithShape="1">
          <a:blip r:embed="rId3">
            <a:alphaModFix/>
          </a:blip>
          <a:srcRect b="18731" l="3930" r="3140" t="19406"/>
          <a:stretch/>
        </p:blipFill>
        <p:spPr>
          <a:xfrm>
            <a:off x="4760850" y="1081150"/>
            <a:ext cx="4260300" cy="2836302"/>
          </a:xfrm>
          <a:prstGeom prst="rect">
            <a:avLst/>
          </a:prstGeom>
          <a:noFill/>
          <a:ln>
            <a:noFill/>
          </a:ln>
        </p:spPr>
      </p:pic>
      <p:sp>
        <p:nvSpPr>
          <p:cNvPr id="429" name="Google Shape;429;p40"/>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Celina Luckevich</a:t>
            </a:r>
            <a:endParaRPr/>
          </a:p>
        </p:txBody>
      </p:sp>
      <p:sp>
        <p:nvSpPr>
          <p:cNvPr id="430" name="Google Shape;430;p40"/>
          <p:cNvSpPr txBox="1"/>
          <p:nvPr>
            <p:ph idx="1" type="body"/>
          </p:nvPr>
        </p:nvSpPr>
        <p:spPr>
          <a:xfrm>
            <a:off x="6892300" y="4074775"/>
            <a:ext cx="548700" cy="488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333333"/>
                </a:solidFill>
              </a:rPr>
              <a:t>[9]</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41"/>
          <p:cNvSpPr txBox="1"/>
          <p:nvPr>
            <p:ph type="title"/>
          </p:nvPr>
        </p:nvSpPr>
        <p:spPr>
          <a:xfrm>
            <a:off x="311700" y="140225"/>
            <a:ext cx="8520600" cy="7074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a:t>Ultrasonic Sensor - HC-SR04</a:t>
            </a:r>
            <a:endParaRPr/>
          </a:p>
        </p:txBody>
      </p:sp>
      <p:sp>
        <p:nvSpPr>
          <p:cNvPr id="436" name="Google Shape;436;p41"/>
          <p:cNvSpPr txBox="1"/>
          <p:nvPr>
            <p:ph idx="1" type="body"/>
          </p:nvPr>
        </p:nvSpPr>
        <p:spPr>
          <a:xfrm>
            <a:off x="311700" y="885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333333"/>
              </a:buClr>
              <a:buSzPts val="1800"/>
              <a:buFont typeface="Arial"/>
              <a:buChar char="●"/>
            </a:pPr>
            <a:r>
              <a:rPr lang="en">
                <a:solidFill>
                  <a:srgbClr val="333333"/>
                </a:solidFill>
                <a:latin typeface="Arial"/>
                <a:ea typeface="Arial"/>
                <a:cs typeface="Arial"/>
                <a:sym typeface="Arial"/>
              </a:rPr>
              <a:t>Operating Voltage: 5V DC</a:t>
            </a:r>
            <a:endParaRPr>
              <a:solidFill>
                <a:srgbClr val="333333"/>
              </a:solidFill>
              <a:latin typeface="Arial"/>
              <a:ea typeface="Arial"/>
              <a:cs typeface="Arial"/>
              <a:sym typeface="Arial"/>
            </a:endParaRPr>
          </a:p>
          <a:p>
            <a:pPr indent="-342900" lvl="0" marL="457200" rtl="0" algn="l">
              <a:spcBef>
                <a:spcPts val="0"/>
              </a:spcBef>
              <a:spcAft>
                <a:spcPts val="0"/>
              </a:spcAft>
              <a:buClr>
                <a:srgbClr val="333333"/>
              </a:buClr>
              <a:buSzPts val="1800"/>
              <a:buFont typeface="Arial"/>
              <a:buChar char="●"/>
            </a:pPr>
            <a:r>
              <a:rPr lang="en">
                <a:solidFill>
                  <a:srgbClr val="333333"/>
                </a:solidFill>
                <a:latin typeface="Arial"/>
                <a:ea typeface="Arial"/>
                <a:cs typeface="Arial"/>
                <a:sym typeface="Arial"/>
              </a:rPr>
              <a:t>Operating Current: 15mA</a:t>
            </a:r>
            <a:endParaRPr>
              <a:solidFill>
                <a:srgbClr val="333333"/>
              </a:solidFill>
              <a:latin typeface="Arial"/>
              <a:ea typeface="Arial"/>
              <a:cs typeface="Arial"/>
              <a:sym typeface="Arial"/>
            </a:endParaRPr>
          </a:p>
          <a:p>
            <a:pPr indent="-342900" lvl="0" marL="457200" rtl="0" algn="l">
              <a:spcBef>
                <a:spcPts val="0"/>
              </a:spcBef>
              <a:spcAft>
                <a:spcPts val="0"/>
              </a:spcAft>
              <a:buClr>
                <a:srgbClr val="333333"/>
              </a:buClr>
              <a:buSzPts val="1800"/>
              <a:buFont typeface="Arial"/>
              <a:buChar char="●"/>
            </a:pPr>
            <a:r>
              <a:rPr lang="en">
                <a:solidFill>
                  <a:srgbClr val="333333"/>
                </a:solidFill>
                <a:latin typeface="Arial"/>
                <a:ea typeface="Arial"/>
                <a:cs typeface="Arial"/>
                <a:sym typeface="Arial"/>
              </a:rPr>
              <a:t>Measure Angle: 15°</a:t>
            </a:r>
            <a:endParaRPr>
              <a:solidFill>
                <a:srgbClr val="333333"/>
              </a:solidFill>
              <a:latin typeface="Arial"/>
              <a:ea typeface="Arial"/>
              <a:cs typeface="Arial"/>
              <a:sym typeface="Arial"/>
            </a:endParaRPr>
          </a:p>
          <a:p>
            <a:pPr indent="-342900" lvl="0" marL="457200" rtl="0" algn="l">
              <a:spcBef>
                <a:spcPts val="0"/>
              </a:spcBef>
              <a:spcAft>
                <a:spcPts val="0"/>
              </a:spcAft>
              <a:buClr>
                <a:srgbClr val="333333"/>
              </a:buClr>
              <a:buSzPts val="1800"/>
              <a:buFont typeface="Arial"/>
              <a:buChar char="●"/>
            </a:pPr>
            <a:r>
              <a:rPr lang="en">
                <a:solidFill>
                  <a:srgbClr val="333333"/>
                </a:solidFill>
                <a:latin typeface="Arial"/>
                <a:ea typeface="Arial"/>
                <a:cs typeface="Arial"/>
                <a:sym typeface="Arial"/>
              </a:rPr>
              <a:t>Ranging Distance: 2cm - 4m</a:t>
            </a:r>
            <a:endParaRPr/>
          </a:p>
        </p:txBody>
      </p:sp>
      <p:sp>
        <p:nvSpPr>
          <p:cNvPr id="437" name="Google Shape;437;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8" name="Google Shape;438;p41"/>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Celina Luckevich</a:t>
            </a:r>
            <a:endParaRPr/>
          </a:p>
        </p:txBody>
      </p:sp>
      <p:pic>
        <p:nvPicPr>
          <p:cNvPr id="439" name="Google Shape;439;p41"/>
          <p:cNvPicPr preferRelativeResize="0"/>
          <p:nvPr/>
        </p:nvPicPr>
        <p:blipFill>
          <a:blip r:embed="rId3">
            <a:alphaModFix/>
          </a:blip>
          <a:stretch>
            <a:fillRect/>
          </a:stretch>
        </p:blipFill>
        <p:spPr>
          <a:xfrm>
            <a:off x="6079175" y="236025"/>
            <a:ext cx="2753125" cy="2123700"/>
          </a:xfrm>
          <a:prstGeom prst="rect">
            <a:avLst/>
          </a:prstGeom>
          <a:noFill/>
          <a:ln>
            <a:noFill/>
          </a:ln>
        </p:spPr>
      </p:pic>
      <p:sp>
        <p:nvSpPr>
          <p:cNvPr id="440" name="Google Shape;440;p41"/>
          <p:cNvSpPr txBox="1"/>
          <p:nvPr/>
        </p:nvSpPr>
        <p:spPr>
          <a:xfrm>
            <a:off x="7211200" y="2283525"/>
            <a:ext cx="4011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pic>
        <p:nvPicPr>
          <p:cNvPr id="441" name="Google Shape;441;p41"/>
          <p:cNvPicPr preferRelativeResize="0"/>
          <p:nvPr/>
        </p:nvPicPr>
        <p:blipFill>
          <a:blip r:embed="rId4">
            <a:alphaModFix/>
          </a:blip>
          <a:stretch>
            <a:fillRect/>
          </a:stretch>
        </p:blipFill>
        <p:spPr>
          <a:xfrm>
            <a:off x="-242175" y="2278950"/>
            <a:ext cx="5787949" cy="2512100"/>
          </a:xfrm>
          <a:prstGeom prst="rect">
            <a:avLst/>
          </a:prstGeom>
          <a:noFill/>
          <a:ln>
            <a:noFill/>
          </a:ln>
        </p:spPr>
      </p:pic>
      <p:sp>
        <p:nvSpPr>
          <p:cNvPr id="442" name="Google Shape;442;p41"/>
          <p:cNvSpPr txBox="1"/>
          <p:nvPr/>
        </p:nvSpPr>
        <p:spPr>
          <a:xfrm>
            <a:off x="1561725" y="4663225"/>
            <a:ext cx="4011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43" name="Google Shape;443;p41"/>
          <p:cNvSpPr txBox="1"/>
          <p:nvPr/>
        </p:nvSpPr>
        <p:spPr>
          <a:xfrm>
            <a:off x="5312100" y="2742563"/>
            <a:ext cx="3936000" cy="15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Range = </a:t>
            </a:r>
            <a:r>
              <a:rPr lang="en"/>
              <a:t>uS / 58 -&gt; centimeters </a:t>
            </a:r>
            <a:endParaRPr/>
          </a:p>
          <a:p>
            <a:pPr indent="0" lvl="0" marL="0" rtl="0" algn="l">
              <a:spcBef>
                <a:spcPts val="0"/>
              </a:spcBef>
              <a:spcAft>
                <a:spcPts val="0"/>
              </a:spcAft>
              <a:buNone/>
            </a:pPr>
            <a:r>
              <a:rPr lang="en"/>
              <a:t>Range = uS / 148 -&gt; inches</a:t>
            </a:r>
            <a:endParaRPr/>
          </a:p>
          <a:p>
            <a:pPr indent="0" lvl="0" marL="0" rtl="0" algn="l">
              <a:spcBef>
                <a:spcPts val="0"/>
              </a:spcBef>
              <a:spcAft>
                <a:spcPts val="0"/>
              </a:spcAft>
              <a:buNone/>
            </a:pPr>
            <a:r>
              <a:rPr lang="en"/>
              <a:t>Range = high level time * velocity (340M/S) / 2</a:t>
            </a:r>
            <a:endParaRPr/>
          </a:p>
          <a:p>
            <a:pPr indent="0" lvl="0" marL="0" rtl="0" algn="l">
              <a:spcBef>
                <a:spcPts val="0"/>
              </a:spcBef>
              <a:spcAft>
                <a:spcPts val="0"/>
              </a:spcAft>
              <a:buNone/>
            </a:pPr>
            <a:r>
              <a:t/>
            </a:r>
            <a:endParaRPr/>
          </a:p>
          <a:p>
            <a:pPr indent="0" lvl="0" marL="3200400" rtl="0" algn="l">
              <a:spcBef>
                <a:spcPts val="0"/>
              </a:spcBef>
              <a:spcAft>
                <a:spcPts val="0"/>
              </a:spcAft>
              <a:buNone/>
            </a:pPr>
            <a:r>
              <a:rPr lang="en"/>
              <a:t>[2]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Division of Labor</a:t>
            </a:r>
            <a:endParaRPr/>
          </a:p>
        </p:txBody>
      </p:sp>
      <p:sp>
        <p:nvSpPr>
          <p:cNvPr id="83" name="Google Shape;83;p15"/>
          <p:cNvSpPr txBox="1"/>
          <p:nvPr>
            <p:ph idx="1" type="body"/>
          </p:nvPr>
        </p:nvSpPr>
        <p:spPr>
          <a:xfrm>
            <a:off x="311700" y="1266325"/>
            <a:ext cx="21339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t>Josh</a:t>
            </a:r>
            <a:endParaRPr u="sng"/>
          </a:p>
          <a:p>
            <a:pPr indent="-317500" lvl="0" marL="457200" rtl="0" algn="l">
              <a:lnSpc>
                <a:spcPct val="100000"/>
              </a:lnSpc>
              <a:spcBef>
                <a:spcPts val="1600"/>
              </a:spcBef>
              <a:spcAft>
                <a:spcPts val="0"/>
              </a:spcAft>
              <a:buSzPts val="1400"/>
              <a:buChar char="●"/>
            </a:pPr>
            <a:r>
              <a:rPr lang="en" sz="1400"/>
              <a:t>Computer Vision</a:t>
            </a:r>
            <a:endParaRPr sz="1400"/>
          </a:p>
          <a:p>
            <a:pPr indent="-317500" lvl="0" marL="457200" rtl="0" algn="l">
              <a:lnSpc>
                <a:spcPct val="100000"/>
              </a:lnSpc>
              <a:spcBef>
                <a:spcPts val="0"/>
              </a:spcBef>
              <a:spcAft>
                <a:spcPts val="0"/>
              </a:spcAft>
              <a:buSzPts val="1400"/>
              <a:buChar char="●"/>
            </a:pPr>
            <a:r>
              <a:rPr lang="en" sz="1400"/>
              <a:t>Communication between Camera and OpenCV</a:t>
            </a:r>
            <a:endParaRPr sz="1400"/>
          </a:p>
          <a:p>
            <a:pPr indent="-317500" lvl="0" marL="457200" rtl="0" algn="l">
              <a:lnSpc>
                <a:spcPct val="100000"/>
              </a:lnSpc>
              <a:spcBef>
                <a:spcPts val="0"/>
              </a:spcBef>
              <a:spcAft>
                <a:spcPts val="0"/>
              </a:spcAft>
              <a:buSzPts val="1400"/>
              <a:buChar char="●"/>
            </a:pPr>
            <a:r>
              <a:rPr lang="en" sz="1400"/>
              <a:t>Communication between MCUs and computer.</a:t>
            </a:r>
            <a:endParaRPr sz="1400"/>
          </a:p>
        </p:txBody>
      </p:sp>
      <p:sp>
        <p:nvSpPr>
          <p:cNvPr id="84" name="Google Shape;84;p15"/>
          <p:cNvSpPr txBox="1"/>
          <p:nvPr>
            <p:ph idx="1" type="body"/>
          </p:nvPr>
        </p:nvSpPr>
        <p:spPr>
          <a:xfrm>
            <a:off x="6698400" y="1266325"/>
            <a:ext cx="21339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t>Joe</a:t>
            </a:r>
            <a:endParaRPr u="sng"/>
          </a:p>
          <a:p>
            <a:pPr indent="-317500" lvl="0" marL="457200" rtl="0" algn="l">
              <a:lnSpc>
                <a:spcPct val="100000"/>
              </a:lnSpc>
              <a:spcBef>
                <a:spcPts val="1600"/>
              </a:spcBef>
              <a:spcAft>
                <a:spcPts val="0"/>
              </a:spcAft>
              <a:buSzPts val="1400"/>
              <a:buChar char="●"/>
            </a:pPr>
            <a:r>
              <a:rPr lang="en" sz="1400"/>
              <a:t>Computer side</a:t>
            </a:r>
            <a:endParaRPr sz="1400"/>
          </a:p>
          <a:p>
            <a:pPr indent="-317500" lvl="0" marL="457200" rtl="0" algn="l">
              <a:lnSpc>
                <a:spcPct val="100000"/>
              </a:lnSpc>
              <a:spcBef>
                <a:spcPts val="0"/>
              </a:spcBef>
              <a:spcAft>
                <a:spcPts val="0"/>
              </a:spcAft>
              <a:buSzPts val="1400"/>
              <a:buChar char="●"/>
            </a:pPr>
            <a:r>
              <a:rPr lang="en" sz="1400"/>
              <a:t>GUI</a:t>
            </a:r>
            <a:endParaRPr sz="1400"/>
          </a:p>
          <a:p>
            <a:pPr indent="-317500" lvl="0" marL="457200" rtl="0" algn="l">
              <a:lnSpc>
                <a:spcPct val="100000"/>
              </a:lnSpc>
              <a:spcBef>
                <a:spcPts val="0"/>
              </a:spcBef>
              <a:spcAft>
                <a:spcPts val="0"/>
              </a:spcAft>
              <a:buSzPts val="1400"/>
              <a:buChar char="●"/>
            </a:pPr>
            <a:r>
              <a:rPr lang="en" sz="1400"/>
              <a:t>Robotic arm</a:t>
            </a:r>
            <a:endParaRPr sz="1400"/>
          </a:p>
        </p:txBody>
      </p:sp>
      <p:sp>
        <p:nvSpPr>
          <p:cNvPr id="85" name="Google Shape;85;p15"/>
          <p:cNvSpPr txBox="1"/>
          <p:nvPr>
            <p:ph idx="1" type="body"/>
          </p:nvPr>
        </p:nvSpPr>
        <p:spPr>
          <a:xfrm>
            <a:off x="2438025" y="1266325"/>
            <a:ext cx="21339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t>Celina</a:t>
            </a:r>
            <a:endParaRPr u="sng"/>
          </a:p>
          <a:p>
            <a:pPr indent="-317500" lvl="0" marL="457200" rtl="0" algn="l">
              <a:lnSpc>
                <a:spcPct val="100000"/>
              </a:lnSpc>
              <a:spcBef>
                <a:spcPts val="1600"/>
              </a:spcBef>
              <a:spcAft>
                <a:spcPts val="0"/>
              </a:spcAft>
              <a:buSzPts val="1400"/>
              <a:buChar char="●"/>
            </a:pPr>
            <a:r>
              <a:rPr lang="en" sz="1400"/>
              <a:t>Rover side</a:t>
            </a:r>
            <a:endParaRPr sz="1400"/>
          </a:p>
          <a:p>
            <a:pPr indent="-317500" lvl="0" marL="457200" rtl="0" algn="l">
              <a:lnSpc>
                <a:spcPct val="100000"/>
              </a:lnSpc>
              <a:spcBef>
                <a:spcPts val="0"/>
              </a:spcBef>
              <a:spcAft>
                <a:spcPts val="0"/>
              </a:spcAft>
              <a:buSzPts val="1400"/>
              <a:buChar char="●"/>
            </a:pPr>
            <a:r>
              <a:rPr lang="en" sz="1400"/>
              <a:t>Computer Vision</a:t>
            </a:r>
            <a:endParaRPr sz="1400"/>
          </a:p>
          <a:p>
            <a:pPr indent="-317500" lvl="0" marL="457200" rtl="0" algn="l">
              <a:lnSpc>
                <a:spcPct val="100000"/>
              </a:lnSpc>
              <a:spcBef>
                <a:spcPts val="0"/>
              </a:spcBef>
              <a:spcAft>
                <a:spcPts val="0"/>
              </a:spcAft>
              <a:buSzPts val="1400"/>
              <a:buChar char="●"/>
            </a:pPr>
            <a:r>
              <a:rPr lang="en" sz="1400"/>
              <a:t>Image Processing and Analysis</a:t>
            </a:r>
            <a:endParaRPr sz="1400"/>
          </a:p>
          <a:p>
            <a:pPr indent="-317500" lvl="0" marL="457200" rtl="0" algn="l">
              <a:lnSpc>
                <a:spcPct val="100000"/>
              </a:lnSpc>
              <a:spcBef>
                <a:spcPts val="0"/>
              </a:spcBef>
              <a:spcAft>
                <a:spcPts val="0"/>
              </a:spcAft>
              <a:buSzPts val="1400"/>
              <a:buChar char="●"/>
            </a:pPr>
            <a:r>
              <a:rPr lang="en" sz="1400"/>
              <a:t>Flag finding/Detection</a:t>
            </a:r>
            <a:endParaRPr sz="1400"/>
          </a:p>
        </p:txBody>
      </p:sp>
      <p:sp>
        <p:nvSpPr>
          <p:cNvPr id="86" name="Google Shape;86;p15"/>
          <p:cNvSpPr txBox="1"/>
          <p:nvPr>
            <p:ph idx="1" type="body"/>
          </p:nvPr>
        </p:nvSpPr>
        <p:spPr>
          <a:xfrm>
            <a:off x="4572000" y="1266325"/>
            <a:ext cx="21339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t>Adam</a:t>
            </a:r>
            <a:endParaRPr u="sng"/>
          </a:p>
          <a:p>
            <a:pPr indent="-317500" lvl="0" marL="457200" rtl="0" algn="l">
              <a:lnSpc>
                <a:spcPct val="100000"/>
              </a:lnSpc>
              <a:spcBef>
                <a:spcPts val="1600"/>
              </a:spcBef>
              <a:spcAft>
                <a:spcPts val="0"/>
              </a:spcAft>
              <a:buSzPts val="1400"/>
              <a:buChar char="●"/>
            </a:pPr>
            <a:r>
              <a:rPr lang="en" sz="1400"/>
              <a:t>Computer side</a:t>
            </a:r>
            <a:endParaRPr sz="1400"/>
          </a:p>
          <a:p>
            <a:pPr indent="-317500" lvl="0" marL="457200" rtl="0" algn="l">
              <a:lnSpc>
                <a:spcPct val="100000"/>
              </a:lnSpc>
              <a:spcBef>
                <a:spcPts val="0"/>
              </a:spcBef>
              <a:spcAft>
                <a:spcPts val="0"/>
              </a:spcAft>
              <a:buSzPts val="1400"/>
              <a:buChar char="●"/>
            </a:pPr>
            <a:r>
              <a:rPr lang="en" sz="1400"/>
              <a:t>Communication between robots and computer</a:t>
            </a:r>
            <a:endParaRPr sz="1400"/>
          </a:p>
          <a:p>
            <a:pPr indent="-317500" lvl="0" marL="457200" rtl="0" algn="l">
              <a:lnSpc>
                <a:spcPct val="100000"/>
              </a:lnSpc>
              <a:spcBef>
                <a:spcPts val="0"/>
              </a:spcBef>
              <a:spcAft>
                <a:spcPts val="0"/>
              </a:spcAft>
              <a:buSzPts val="1400"/>
              <a:buChar char="●"/>
            </a:pPr>
            <a:r>
              <a:rPr lang="en" sz="1400"/>
              <a:t>Communication between camera and computer</a:t>
            </a:r>
            <a:endParaRPr sz="1400"/>
          </a:p>
        </p:txBody>
      </p:sp>
      <p:sp>
        <p:nvSpPr>
          <p:cNvPr id="87" name="Google Shape;87;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4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 Python</a:t>
            </a:r>
            <a:endParaRPr/>
          </a:p>
        </p:txBody>
      </p:sp>
      <p:sp>
        <p:nvSpPr>
          <p:cNvPr id="449" name="Google Shape;449;p4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Python GUI maker: tkinter (built-in)</a:t>
            </a:r>
            <a:endParaRPr/>
          </a:p>
          <a:p>
            <a:pPr indent="-342900" lvl="0" marL="457200" rtl="0" algn="l">
              <a:spcBef>
                <a:spcPts val="0"/>
              </a:spcBef>
              <a:spcAft>
                <a:spcPts val="0"/>
              </a:spcAft>
              <a:buSzPts val="1800"/>
              <a:buChar char="●"/>
            </a:pPr>
            <a:r>
              <a:rPr lang="en"/>
              <a:t>Must use Python Image Library (PIL) for video feed</a:t>
            </a:r>
            <a:endParaRPr/>
          </a:p>
          <a:p>
            <a:pPr indent="-342900" lvl="0" marL="457200" rtl="0" algn="l">
              <a:spcBef>
                <a:spcPts val="0"/>
              </a:spcBef>
              <a:spcAft>
                <a:spcPts val="0"/>
              </a:spcAft>
              <a:buSzPts val="1800"/>
              <a:buChar char="●"/>
            </a:pPr>
            <a:r>
              <a:rPr lang="en"/>
              <a:t>PIL contains tools for drawing text, windows, shapes, etc.</a:t>
            </a:r>
            <a:endParaRPr/>
          </a:p>
          <a:p>
            <a:pPr indent="-342900" lvl="0" marL="457200" rtl="0" algn="l">
              <a:lnSpc>
                <a:spcPct val="200000"/>
              </a:lnSpc>
              <a:spcBef>
                <a:spcPts val="0"/>
              </a:spcBef>
              <a:spcAft>
                <a:spcPts val="0"/>
              </a:spcAft>
              <a:buSzPts val="1800"/>
              <a:buChar char="●"/>
            </a:pPr>
            <a:r>
              <a:rPr lang="en"/>
              <a:t>OpenCV stores images in BGR order; PIL needs RGB</a:t>
            </a:r>
            <a:endParaRPr/>
          </a:p>
          <a:p>
            <a:pPr indent="0" lvl="0" marL="457200" rtl="0" algn="l">
              <a:lnSpc>
                <a:spcPct val="200000"/>
              </a:lnSpc>
              <a:spcBef>
                <a:spcPts val="1000"/>
              </a:spcBef>
              <a:spcAft>
                <a:spcPts val="0"/>
              </a:spcAft>
              <a:buNone/>
            </a:pPr>
            <a:r>
              <a:t/>
            </a:r>
            <a:endParaRPr/>
          </a:p>
          <a:p>
            <a:pPr indent="0" lvl="0" marL="457200" rtl="0" algn="l">
              <a:spcBef>
                <a:spcPts val="1000"/>
              </a:spcBef>
              <a:spcAft>
                <a:spcPts val="1600"/>
              </a:spcAft>
              <a:buNone/>
            </a:pPr>
            <a:r>
              <a:t/>
            </a:r>
            <a:endParaRPr/>
          </a:p>
        </p:txBody>
      </p:sp>
      <p:sp>
        <p:nvSpPr>
          <p:cNvPr id="450" name="Google Shape;450;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1" name="Google Shape;451;p42"/>
          <p:cNvPicPr preferRelativeResize="0"/>
          <p:nvPr/>
        </p:nvPicPr>
        <p:blipFill>
          <a:blip r:embed="rId3">
            <a:alphaModFix/>
          </a:blip>
          <a:stretch>
            <a:fillRect/>
          </a:stretch>
        </p:blipFill>
        <p:spPr>
          <a:xfrm>
            <a:off x="1686000" y="2702625"/>
            <a:ext cx="4831250" cy="189175"/>
          </a:xfrm>
          <a:prstGeom prst="rect">
            <a:avLst/>
          </a:prstGeom>
          <a:noFill/>
          <a:ln>
            <a:noFill/>
          </a:ln>
        </p:spPr>
      </p:pic>
      <p:sp>
        <p:nvSpPr>
          <p:cNvPr id="452" name="Google Shape;452;p42"/>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Adam Harper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4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Design</a:t>
            </a:r>
            <a:endParaRPr/>
          </a:p>
        </p:txBody>
      </p:sp>
      <p:sp>
        <p:nvSpPr>
          <p:cNvPr id="458" name="Google Shape;458;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9" name="Google Shape;459;p43"/>
          <p:cNvPicPr preferRelativeResize="0"/>
          <p:nvPr/>
        </p:nvPicPr>
        <p:blipFill>
          <a:blip r:embed="rId3">
            <a:alphaModFix/>
          </a:blip>
          <a:stretch>
            <a:fillRect/>
          </a:stretch>
        </p:blipFill>
        <p:spPr>
          <a:xfrm>
            <a:off x="1050837" y="1152425"/>
            <a:ext cx="7042329" cy="3655275"/>
          </a:xfrm>
          <a:prstGeom prst="rect">
            <a:avLst/>
          </a:prstGeom>
          <a:noFill/>
          <a:ln>
            <a:noFill/>
          </a:ln>
        </p:spPr>
      </p:pic>
      <p:sp>
        <p:nvSpPr>
          <p:cNvPr id="460" name="Google Shape;460;p43"/>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Adam Harper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4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a:t>
            </a:r>
            <a:endParaRPr/>
          </a:p>
        </p:txBody>
      </p:sp>
      <p:sp>
        <p:nvSpPr>
          <p:cNvPr id="466" name="Google Shape;466;p4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67" name="Google Shape;467;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8" name="Google Shape;468;p44"/>
          <p:cNvPicPr preferRelativeResize="0"/>
          <p:nvPr/>
        </p:nvPicPr>
        <p:blipFill>
          <a:blip r:embed="rId3">
            <a:alphaModFix/>
          </a:blip>
          <a:stretch>
            <a:fillRect/>
          </a:stretch>
        </p:blipFill>
        <p:spPr>
          <a:xfrm>
            <a:off x="1109875" y="476025"/>
            <a:ext cx="7987474" cy="4241149"/>
          </a:xfrm>
          <a:prstGeom prst="rect">
            <a:avLst/>
          </a:prstGeom>
          <a:noFill/>
          <a:ln>
            <a:noFill/>
          </a:ln>
        </p:spPr>
      </p:pic>
      <p:sp>
        <p:nvSpPr>
          <p:cNvPr id="469" name="Google Shape;469;p44"/>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Adam Harper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4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a:t>
            </a:r>
            <a:endParaRPr/>
          </a:p>
        </p:txBody>
      </p:sp>
      <p:sp>
        <p:nvSpPr>
          <p:cNvPr id="475" name="Google Shape;475;p4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76" name="Google Shape;476;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7" name="Google Shape;477;p45"/>
          <p:cNvPicPr preferRelativeResize="0"/>
          <p:nvPr/>
        </p:nvPicPr>
        <p:blipFill>
          <a:blip r:embed="rId3">
            <a:alphaModFix/>
          </a:blip>
          <a:stretch>
            <a:fillRect/>
          </a:stretch>
        </p:blipFill>
        <p:spPr>
          <a:xfrm>
            <a:off x="1107750" y="476850"/>
            <a:ext cx="8036250" cy="4225225"/>
          </a:xfrm>
          <a:prstGeom prst="rect">
            <a:avLst/>
          </a:prstGeom>
          <a:noFill/>
          <a:ln>
            <a:noFill/>
          </a:ln>
        </p:spPr>
      </p:pic>
      <p:pic>
        <p:nvPicPr>
          <p:cNvPr id="478" name="Google Shape;478;p45"/>
          <p:cNvPicPr preferRelativeResize="0"/>
          <p:nvPr/>
        </p:nvPicPr>
        <p:blipFill>
          <a:blip r:embed="rId4">
            <a:alphaModFix/>
          </a:blip>
          <a:stretch>
            <a:fillRect/>
          </a:stretch>
        </p:blipFill>
        <p:spPr>
          <a:xfrm>
            <a:off x="170550" y="4184525"/>
            <a:ext cx="762000" cy="609600"/>
          </a:xfrm>
          <a:prstGeom prst="rect">
            <a:avLst/>
          </a:prstGeom>
          <a:noFill/>
          <a:ln cap="flat" cmpd="sng" w="9525">
            <a:solidFill>
              <a:schemeClr val="dk2"/>
            </a:solidFill>
            <a:prstDash val="solid"/>
            <a:round/>
            <a:headEnd len="sm" w="sm" type="none"/>
            <a:tailEnd len="sm" w="sm" type="none"/>
          </a:ln>
        </p:spPr>
      </p:pic>
      <p:sp>
        <p:nvSpPr>
          <p:cNvPr id="479" name="Google Shape;479;p45"/>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Adam Harper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4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a:t>
            </a:r>
            <a:endParaRPr/>
          </a:p>
        </p:txBody>
      </p:sp>
      <p:sp>
        <p:nvSpPr>
          <p:cNvPr id="485" name="Google Shape;485;p4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86" name="Google Shape;486;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7" name="Google Shape;487;p46"/>
          <p:cNvPicPr preferRelativeResize="0"/>
          <p:nvPr/>
        </p:nvPicPr>
        <p:blipFill rotWithShape="1">
          <a:blip r:embed="rId3">
            <a:alphaModFix/>
          </a:blip>
          <a:srcRect b="-6620" l="0" r="0" t="6620"/>
          <a:stretch/>
        </p:blipFill>
        <p:spPr>
          <a:xfrm>
            <a:off x="1356452" y="321377"/>
            <a:ext cx="7664699" cy="1978336"/>
          </a:xfrm>
          <a:prstGeom prst="rect">
            <a:avLst/>
          </a:prstGeom>
          <a:noFill/>
          <a:ln>
            <a:noFill/>
          </a:ln>
        </p:spPr>
      </p:pic>
      <p:pic>
        <p:nvPicPr>
          <p:cNvPr id="488" name="Google Shape;488;p46"/>
          <p:cNvPicPr preferRelativeResize="0"/>
          <p:nvPr/>
        </p:nvPicPr>
        <p:blipFill>
          <a:blip r:embed="rId4">
            <a:alphaModFix/>
          </a:blip>
          <a:stretch>
            <a:fillRect/>
          </a:stretch>
        </p:blipFill>
        <p:spPr>
          <a:xfrm>
            <a:off x="1945079" y="2320225"/>
            <a:ext cx="5253825" cy="2582175"/>
          </a:xfrm>
          <a:prstGeom prst="rect">
            <a:avLst/>
          </a:prstGeom>
          <a:noFill/>
          <a:ln>
            <a:noFill/>
          </a:ln>
        </p:spPr>
      </p:pic>
      <p:sp>
        <p:nvSpPr>
          <p:cNvPr id="489" name="Google Shape;489;p46"/>
          <p:cNvSpPr/>
          <p:nvPr/>
        </p:nvSpPr>
        <p:spPr>
          <a:xfrm>
            <a:off x="6400525" y="1154400"/>
            <a:ext cx="1911300" cy="205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6"/>
          <p:cNvSpPr/>
          <p:nvPr/>
        </p:nvSpPr>
        <p:spPr>
          <a:xfrm>
            <a:off x="2345775" y="3508713"/>
            <a:ext cx="1911300" cy="205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6"/>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Adam Harper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4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 video</a:t>
            </a:r>
            <a:endParaRPr/>
          </a:p>
        </p:txBody>
      </p:sp>
      <p:sp>
        <p:nvSpPr>
          <p:cNvPr id="497" name="Google Shape;497;p4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98" name="Google Shape;498;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9" name="Google Shape;499;p47"/>
          <p:cNvPicPr preferRelativeResize="0"/>
          <p:nvPr/>
        </p:nvPicPr>
        <p:blipFill>
          <a:blip r:embed="rId3">
            <a:alphaModFix/>
          </a:blip>
          <a:stretch>
            <a:fillRect/>
          </a:stretch>
        </p:blipFill>
        <p:spPr>
          <a:xfrm>
            <a:off x="1438075" y="1320486"/>
            <a:ext cx="7476476" cy="2552314"/>
          </a:xfrm>
          <a:prstGeom prst="rect">
            <a:avLst/>
          </a:prstGeom>
          <a:noFill/>
          <a:ln>
            <a:noFill/>
          </a:ln>
        </p:spPr>
      </p:pic>
      <p:sp>
        <p:nvSpPr>
          <p:cNvPr id="500" name="Google Shape;500;p47"/>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Adam Harper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pic>
        <p:nvPicPr>
          <p:cNvPr id="505" name="Google Shape;505;p48"/>
          <p:cNvPicPr preferRelativeResize="0"/>
          <p:nvPr/>
        </p:nvPicPr>
        <p:blipFill>
          <a:blip r:embed="rId3">
            <a:alphaModFix/>
          </a:blip>
          <a:stretch>
            <a:fillRect/>
          </a:stretch>
        </p:blipFill>
        <p:spPr>
          <a:xfrm>
            <a:off x="323900" y="1087125"/>
            <a:ext cx="8621051" cy="3662775"/>
          </a:xfrm>
          <a:prstGeom prst="rect">
            <a:avLst/>
          </a:prstGeom>
          <a:noFill/>
          <a:ln>
            <a:noFill/>
          </a:ln>
        </p:spPr>
      </p:pic>
      <p:sp>
        <p:nvSpPr>
          <p:cNvPr id="506" name="Google Shape;506;p4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Gantt Chart - Hardware</a:t>
            </a:r>
            <a:endParaRPr/>
          </a:p>
          <a:p>
            <a:pPr indent="0" lvl="0" marL="0" rtl="0" algn="l">
              <a:spcBef>
                <a:spcPts val="0"/>
              </a:spcBef>
              <a:spcAft>
                <a:spcPts val="0"/>
              </a:spcAft>
              <a:buNone/>
            </a:pPr>
            <a:r>
              <a:t/>
            </a:r>
            <a:endParaRPr/>
          </a:p>
        </p:txBody>
      </p:sp>
      <p:sp>
        <p:nvSpPr>
          <p:cNvPr id="507" name="Google Shape;507;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8" name="Google Shape;508;p48"/>
          <p:cNvPicPr preferRelativeResize="0"/>
          <p:nvPr/>
        </p:nvPicPr>
        <p:blipFill>
          <a:blip r:embed="rId4">
            <a:alphaModFix/>
          </a:blip>
          <a:stretch>
            <a:fillRect/>
          </a:stretch>
        </p:blipFill>
        <p:spPr>
          <a:xfrm>
            <a:off x="7330875" y="2176450"/>
            <a:ext cx="1371600" cy="790575"/>
          </a:xfrm>
          <a:prstGeom prst="rect">
            <a:avLst/>
          </a:prstGeom>
          <a:noFill/>
          <a:ln>
            <a:noFill/>
          </a:ln>
        </p:spPr>
      </p:pic>
      <p:sp>
        <p:nvSpPr>
          <p:cNvPr id="509" name="Google Shape;509;p48"/>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Adam Harper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pic>
        <p:nvPicPr>
          <p:cNvPr id="514" name="Google Shape;514;p49"/>
          <p:cNvPicPr preferRelativeResize="0"/>
          <p:nvPr/>
        </p:nvPicPr>
        <p:blipFill>
          <a:blip r:embed="rId3">
            <a:alphaModFix/>
          </a:blip>
          <a:stretch>
            <a:fillRect/>
          </a:stretch>
        </p:blipFill>
        <p:spPr>
          <a:xfrm>
            <a:off x="396100" y="1052325"/>
            <a:ext cx="8520600" cy="3610896"/>
          </a:xfrm>
          <a:prstGeom prst="rect">
            <a:avLst/>
          </a:prstGeom>
          <a:noFill/>
          <a:ln>
            <a:noFill/>
          </a:ln>
        </p:spPr>
      </p:pic>
      <p:sp>
        <p:nvSpPr>
          <p:cNvPr id="515" name="Google Shape;515;p4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Gantt Chart - Software</a:t>
            </a:r>
            <a:endParaRPr/>
          </a:p>
        </p:txBody>
      </p:sp>
      <p:sp>
        <p:nvSpPr>
          <p:cNvPr id="516" name="Google Shape;516;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7" name="Google Shape;517;p49"/>
          <p:cNvPicPr preferRelativeResize="0"/>
          <p:nvPr/>
        </p:nvPicPr>
        <p:blipFill>
          <a:blip r:embed="rId4">
            <a:alphaModFix/>
          </a:blip>
          <a:stretch>
            <a:fillRect/>
          </a:stretch>
        </p:blipFill>
        <p:spPr>
          <a:xfrm>
            <a:off x="6733425" y="2961175"/>
            <a:ext cx="1371600" cy="790575"/>
          </a:xfrm>
          <a:prstGeom prst="rect">
            <a:avLst/>
          </a:prstGeom>
          <a:noFill/>
          <a:ln>
            <a:noFill/>
          </a:ln>
        </p:spPr>
      </p:pic>
      <p:sp>
        <p:nvSpPr>
          <p:cNvPr id="518" name="Google Shape;518;p49"/>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Adam Harper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50"/>
          <p:cNvSpPr txBox="1"/>
          <p:nvPr>
            <p:ph type="title"/>
          </p:nvPr>
        </p:nvSpPr>
        <p:spPr>
          <a:xfrm>
            <a:off x="311700" y="952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524" name="Google Shape;524;p5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25" name="Google Shape;525;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6" name="Google Shape;526;p50"/>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Adam Harper</a:t>
            </a:r>
            <a:endParaRPr/>
          </a:p>
        </p:txBody>
      </p:sp>
      <p:pic>
        <p:nvPicPr>
          <p:cNvPr id="527" name="Google Shape;527;p50"/>
          <p:cNvPicPr preferRelativeResize="0"/>
          <p:nvPr/>
        </p:nvPicPr>
        <p:blipFill>
          <a:blip r:embed="rId3">
            <a:alphaModFix/>
          </a:blip>
          <a:stretch>
            <a:fillRect/>
          </a:stretch>
        </p:blipFill>
        <p:spPr>
          <a:xfrm>
            <a:off x="0" y="725533"/>
            <a:ext cx="9144001" cy="369243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51"/>
          <p:cNvSpPr txBox="1"/>
          <p:nvPr>
            <p:ph type="title"/>
          </p:nvPr>
        </p:nvSpPr>
        <p:spPr>
          <a:xfrm>
            <a:off x="311700" y="952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533" name="Google Shape;533;p5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34" name="Google Shape;534;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5" name="Google Shape;535;p51"/>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Adam Harper</a:t>
            </a:r>
            <a:endParaRPr/>
          </a:p>
        </p:txBody>
      </p:sp>
      <p:pic>
        <p:nvPicPr>
          <p:cNvPr id="536" name="Google Shape;536;p51"/>
          <p:cNvPicPr preferRelativeResize="0"/>
          <p:nvPr/>
        </p:nvPicPr>
        <p:blipFill>
          <a:blip r:embed="rId3">
            <a:alphaModFix/>
          </a:blip>
          <a:stretch>
            <a:fillRect/>
          </a:stretch>
        </p:blipFill>
        <p:spPr>
          <a:xfrm>
            <a:off x="66675" y="719138"/>
            <a:ext cx="9010650" cy="4010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6"/>
          <p:cNvSpPr txBox="1"/>
          <p:nvPr>
            <p:ph idx="1" type="body"/>
          </p:nvPr>
        </p:nvSpPr>
        <p:spPr>
          <a:xfrm>
            <a:off x="6705900" y="1152425"/>
            <a:ext cx="21339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t>Joe</a:t>
            </a:r>
            <a:endParaRPr u="sng"/>
          </a:p>
          <a:p>
            <a:pPr indent="-317500" lvl="0" marL="457200" rtl="0" algn="l">
              <a:lnSpc>
                <a:spcPct val="100000"/>
              </a:lnSpc>
              <a:spcBef>
                <a:spcPts val="1600"/>
              </a:spcBef>
              <a:spcAft>
                <a:spcPts val="0"/>
              </a:spcAft>
              <a:buSzPts val="1400"/>
              <a:buChar char="●"/>
            </a:pPr>
            <a:r>
              <a:rPr lang="en" sz="1400"/>
              <a:t>Basic Rover movement.</a:t>
            </a:r>
            <a:endParaRPr sz="1400"/>
          </a:p>
          <a:p>
            <a:pPr indent="-317500" lvl="0" marL="457200" rtl="0" algn="l">
              <a:lnSpc>
                <a:spcPct val="100000"/>
              </a:lnSpc>
              <a:spcBef>
                <a:spcPts val="0"/>
              </a:spcBef>
              <a:spcAft>
                <a:spcPts val="0"/>
              </a:spcAft>
              <a:buSzPts val="1400"/>
              <a:buChar char="●"/>
            </a:pPr>
            <a:r>
              <a:rPr lang="en" sz="1400"/>
              <a:t>Power calculations</a:t>
            </a:r>
            <a:endParaRPr sz="1400"/>
          </a:p>
          <a:p>
            <a:pPr indent="-317500" lvl="0" marL="457200" rtl="0" algn="l">
              <a:lnSpc>
                <a:spcPct val="100000"/>
              </a:lnSpc>
              <a:spcBef>
                <a:spcPts val="0"/>
              </a:spcBef>
              <a:spcAft>
                <a:spcPts val="0"/>
              </a:spcAft>
              <a:buSzPts val="1400"/>
              <a:buChar char="●"/>
            </a:pPr>
            <a:r>
              <a:rPr lang="en" sz="1400"/>
              <a:t>Rover cad design</a:t>
            </a:r>
            <a:endParaRPr sz="1400"/>
          </a:p>
          <a:p>
            <a:pPr indent="-317500" lvl="0" marL="457200" rtl="0" algn="l">
              <a:lnSpc>
                <a:spcPct val="100000"/>
              </a:lnSpc>
              <a:spcBef>
                <a:spcPts val="0"/>
              </a:spcBef>
              <a:spcAft>
                <a:spcPts val="0"/>
              </a:spcAft>
              <a:buSzPts val="1400"/>
              <a:buChar char="●"/>
            </a:pPr>
            <a:r>
              <a:rPr lang="en" sz="1400"/>
              <a:t>Looked into Bluetooth </a:t>
            </a:r>
            <a:endParaRPr sz="1400"/>
          </a:p>
        </p:txBody>
      </p:sp>
      <p:sp>
        <p:nvSpPr>
          <p:cNvPr id="93" name="Google Shape;93;p16"/>
          <p:cNvSpPr txBox="1"/>
          <p:nvPr>
            <p:ph idx="1" type="body"/>
          </p:nvPr>
        </p:nvSpPr>
        <p:spPr>
          <a:xfrm>
            <a:off x="4572000" y="1266325"/>
            <a:ext cx="21339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t>Adam</a:t>
            </a:r>
            <a:endParaRPr u="sng"/>
          </a:p>
          <a:p>
            <a:pPr indent="-317500" lvl="0" marL="457200" rtl="0" algn="l">
              <a:lnSpc>
                <a:spcPct val="100000"/>
              </a:lnSpc>
              <a:spcBef>
                <a:spcPts val="1600"/>
              </a:spcBef>
              <a:spcAft>
                <a:spcPts val="0"/>
              </a:spcAft>
              <a:buSzPts val="1400"/>
              <a:buChar char="●"/>
            </a:pPr>
            <a:r>
              <a:rPr lang="en" sz="1400"/>
              <a:t>Research computer communication with IP Cameras</a:t>
            </a:r>
            <a:endParaRPr sz="1400"/>
          </a:p>
          <a:p>
            <a:pPr indent="-317500" lvl="0" marL="457200" rtl="0" algn="l">
              <a:lnSpc>
                <a:spcPct val="100000"/>
              </a:lnSpc>
              <a:spcBef>
                <a:spcPts val="0"/>
              </a:spcBef>
              <a:spcAft>
                <a:spcPts val="0"/>
              </a:spcAft>
              <a:buSzPts val="1400"/>
              <a:buChar char="●"/>
            </a:pPr>
            <a:r>
              <a:rPr lang="en" sz="1400"/>
              <a:t>Testing camera communication</a:t>
            </a:r>
            <a:endParaRPr sz="1400"/>
          </a:p>
        </p:txBody>
      </p:sp>
      <p:sp>
        <p:nvSpPr>
          <p:cNvPr id="94" name="Google Shape;94;p16"/>
          <p:cNvSpPr txBox="1"/>
          <p:nvPr>
            <p:ph idx="1" type="body"/>
          </p:nvPr>
        </p:nvSpPr>
        <p:spPr>
          <a:xfrm>
            <a:off x="2438025" y="1266325"/>
            <a:ext cx="21339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t>Celina</a:t>
            </a:r>
            <a:endParaRPr u="sng"/>
          </a:p>
          <a:p>
            <a:pPr indent="-317500" lvl="0" marL="457200" rtl="0" algn="l">
              <a:lnSpc>
                <a:spcPct val="100000"/>
              </a:lnSpc>
              <a:spcBef>
                <a:spcPts val="1600"/>
              </a:spcBef>
              <a:spcAft>
                <a:spcPts val="0"/>
              </a:spcAft>
              <a:buSzPts val="1400"/>
              <a:buChar char="●"/>
            </a:pPr>
            <a:r>
              <a:rPr lang="en" sz="1400"/>
              <a:t>Continue learning Python</a:t>
            </a:r>
            <a:endParaRPr sz="1400"/>
          </a:p>
          <a:p>
            <a:pPr indent="-317500" lvl="0" marL="457200" rtl="0" algn="l">
              <a:lnSpc>
                <a:spcPct val="100000"/>
              </a:lnSpc>
              <a:spcBef>
                <a:spcPts val="0"/>
              </a:spcBef>
              <a:spcAft>
                <a:spcPts val="0"/>
              </a:spcAft>
              <a:buSzPts val="1400"/>
              <a:buChar char="●"/>
            </a:pPr>
            <a:r>
              <a:rPr lang="en" sz="1400"/>
              <a:t>Track a specified object/target in a video feed</a:t>
            </a:r>
            <a:endParaRPr sz="1400"/>
          </a:p>
          <a:p>
            <a:pPr indent="0" lvl="0" marL="457200" rtl="0" algn="l">
              <a:lnSpc>
                <a:spcPct val="100000"/>
              </a:lnSpc>
              <a:spcBef>
                <a:spcPts val="1600"/>
              </a:spcBef>
              <a:spcAft>
                <a:spcPts val="1600"/>
              </a:spcAft>
              <a:buNone/>
            </a:pPr>
            <a:r>
              <a:t/>
            </a:r>
            <a:endParaRPr sz="1400"/>
          </a:p>
        </p:txBody>
      </p:sp>
      <p:sp>
        <p:nvSpPr>
          <p:cNvPr id="95" name="Google Shape;95;p16"/>
          <p:cNvSpPr txBox="1"/>
          <p:nvPr>
            <p:ph idx="1" type="body"/>
          </p:nvPr>
        </p:nvSpPr>
        <p:spPr>
          <a:xfrm>
            <a:off x="311700" y="1266325"/>
            <a:ext cx="21339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t>Josh</a:t>
            </a:r>
            <a:endParaRPr u="sng"/>
          </a:p>
          <a:p>
            <a:pPr indent="-317500" lvl="0" marL="457200" rtl="0" algn="l">
              <a:lnSpc>
                <a:spcPct val="100000"/>
              </a:lnSpc>
              <a:spcBef>
                <a:spcPts val="1600"/>
              </a:spcBef>
              <a:spcAft>
                <a:spcPts val="0"/>
              </a:spcAft>
              <a:buSzPts val="1400"/>
              <a:buChar char="●"/>
            </a:pPr>
            <a:r>
              <a:rPr lang="en" sz="1400"/>
              <a:t>Research into communicating with the MSP430G2553 over bluetooth</a:t>
            </a:r>
            <a:endParaRPr sz="1400"/>
          </a:p>
          <a:p>
            <a:pPr indent="-317500" lvl="0" marL="457200" rtl="0" algn="l">
              <a:lnSpc>
                <a:spcPct val="100000"/>
              </a:lnSpc>
              <a:spcBef>
                <a:spcPts val="0"/>
              </a:spcBef>
              <a:spcAft>
                <a:spcPts val="0"/>
              </a:spcAft>
              <a:buSzPts val="1400"/>
              <a:buChar char="●"/>
            </a:pPr>
            <a:r>
              <a:rPr lang="en" sz="1400"/>
              <a:t>Worked on sending commands to the rover from a computer.</a:t>
            </a:r>
            <a:endParaRPr sz="1400"/>
          </a:p>
          <a:p>
            <a:pPr indent="-317500" lvl="0" marL="457200" rtl="0" algn="l">
              <a:lnSpc>
                <a:spcPct val="100000"/>
              </a:lnSpc>
              <a:spcBef>
                <a:spcPts val="0"/>
              </a:spcBef>
              <a:spcAft>
                <a:spcPts val="0"/>
              </a:spcAft>
              <a:buSzPts val="1400"/>
              <a:buChar char="●"/>
            </a:pPr>
            <a:r>
              <a:rPr lang="en" sz="1400"/>
              <a:t>Basic rover movement.</a:t>
            </a:r>
            <a:endParaRPr sz="1400"/>
          </a:p>
        </p:txBody>
      </p:sp>
      <p:sp>
        <p:nvSpPr>
          <p:cNvPr id="96" name="Google Shape;96;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Week Deliverables</a:t>
            </a:r>
            <a:endParaRPr/>
          </a:p>
        </p:txBody>
      </p:sp>
      <p:sp>
        <p:nvSpPr>
          <p:cNvPr id="97" name="Google Shape;9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 name="Google Shape;98;p16"/>
          <p:cNvSpPr/>
          <p:nvPr/>
        </p:nvSpPr>
        <p:spPr>
          <a:xfrm flipH="1" rot="6952386">
            <a:off x="4580493" y="1760351"/>
            <a:ext cx="277740" cy="123307"/>
          </a:xfrm>
          <a:prstGeom prst="halfFrame">
            <a:avLst>
              <a:gd fmla="val 33333" name="adj1"/>
              <a:gd fmla="val 33333" name="adj2"/>
            </a:avLst>
          </a:prstGeom>
          <a:solidFill>
            <a:schemeClr val="accent2"/>
          </a:solidFill>
          <a:ln cap="flat" cmpd="sng" w="9525">
            <a:solidFill>
              <a:schemeClr val="accent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flipH="1" rot="6952386">
            <a:off x="4549143" y="2661901"/>
            <a:ext cx="277740" cy="123307"/>
          </a:xfrm>
          <a:prstGeom prst="halfFrame">
            <a:avLst>
              <a:gd fmla="val 33333" name="adj1"/>
              <a:gd fmla="val 33333" name="adj2"/>
            </a:avLst>
          </a:prstGeom>
          <a:solidFill>
            <a:schemeClr val="accent2"/>
          </a:solidFill>
          <a:ln cap="flat" cmpd="sng" w="9525">
            <a:solidFill>
              <a:schemeClr val="accent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flipH="1" rot="6952386">
            <a:off x="305443" y="1829126"/>
            <a:ext cx="277740" cy="123307"/>
          </a:xfrm>
          <a:prstGeom prst="halfFrame">
            <a:avLst>
              <a:gd fmla="val 33333" name="adj1"/>
              <a:gd fmla="val 33333" name="adj2"/>
            </a:avLst>
          </a:prstGeom>
          <a:solidFill>
            <a:schemeClr val="accent2"/>
          </a:solidFill>
          <a:ln cap="flat" cmpd="sng" w="9525">
            <a:solidFill>
              <a:schemeClr val="accent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flipH="1" rot="6952386">
            <a:off x="309368" y="2848751"/>
            <a:ext cx="277740" cy="123307"/>
          </a:xfrm>
          <a:prstGeom prst="halfFrame">
            <a:avLst>
              <a:gd fmla="val 33333" name="adj1"/>
              <a:gd fmla="val 33333" name="adj2"/>
            </a:avLst>
          </a:prstGeom>
          <a:solidFill>
            <a:schemeClr val="accent2"/>
          </a:solidFill>
          <a:ln cap="flat" cmpd="sng" w="9525">
            <a:solidFill>
              <a:schemeClr val="accent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flipH="1" rot="6952386">
            <a:off x="313293" y="3915551"/>
            <a:ext cx="277740" cy="123307"/>
          </a:xfrm>
          <a:prstGeom prst="halfFrame">
            <a:avLst>
              <a:gd fmla="val 33333" name="adj1"/>
              <a:gd fmla="val 33333" name="adj2"/>
            </a:avLst>
          </a:prstGeom>
          <a:solidFill>
            <a:schemeClr val="accent2"/>
          </a:solidFill>
          <a:ln cap="flat" cmpd="sng" w="9525">
            <a:solidFill>
              <a:schemeClr val="accent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flipH="1" rot="6952386">
            <a:off x="2477868" y="1829126"/>
            <a:ext cx="277740" cy="123307"/>
          </a:xfrm>
          <a:prstGeom prst="halfFrame">
            <a:avLst>
              <a:gd fmla="val 33333" name="adj1"/>
              <a:gd fmla="val 33333" name="adj2"/>
            </a:avLst>
          </a:prstGeom>
          <a:solidFill>
            <a:schemeClr val="accent2"/>
          </a:solidFill>
          <a:ln cap="flat" cmpd="sng" w="9525">
            <a:solidFill>
              <a:schemeClr val="accent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flipH="1" rot="6952386">
            <a:off x="8106293" y="3040301"/>
            <a:ext cx="277740" cy="123307"/>
          </a:xfrm>
          <a:prstGeom prst="halfFrame">
            <a:avLst>
              <a:gd fmla="val 33333" name="adj1"/>
              <a:gd fmla="val 33333" name="adj2"/>
            </a:avLst>
          </a:prstGeom>
          <a:solidFill>
            <a:schemeClr val="accent2"/>
          </a:solidFill>
          <a:ln cap="flat" cmpd="sng" w="9525">
            <a:solidFill>
              <a:schemeClr val="accent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flipH="1" rot="6952386">
            <a:off x="8646393" y="2595076"/>
            <a:ext cx="277740" cy="123307"/>
          </a:xfrm>
          <a:prstGeom prst="halfFrame">
            <a:avLst>
              <a:gd fmla="val 33333" name="adj1"/>
              <a:gd fmla="val 33333" name="adj2"/>
            </a:avLst>
          </a:prstGeom>
          <a:solidFill>
            <a:schemeClr val="accent2"/>
          </a:solidFill>
          <a:ln cap="flat" cmpd="sng" w="9525">
            <a:solidFill>
              <a:schemeClr val="accent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flipH="1" rot="6952386">
            <a:off x="8160993" y="2132726"/>
            <a:ext cx="277740" cy="123307"/>
          </a:xfrm>
          <a:prstGeom prst="halfFrame">
            <a:avLst>
              <a:gd fmla="val 33333" name="adj1"/>
              <a:gd fmla="val 33333" name="adj2"/>
            </a:avLst>
          </a:prstGeom>
          <a:solidFill>
            <a:schemeClr val="accent2"/>
          </a:solidFill>
          <a:ln cap="flat" cmpd="sng" w="9525">
            <a:solidFill>
              <a:schemeClr val="accent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flipH="1" rot="6952386">
            <a:off x="8217468" y="1695351"/>
            <a:ext cx="277740" cy="123307"/>
          </a:xfrm>
          <a:prstGeom prst="halfFrame">
            <a:avLst>
              <a:gd fmla="val 33333" name="adj1"/>
              <a:gd fmla="val 33333" name="adj2"/>
            </a:avLst>
          </a:prstGeom>
          <a:solidFill>
            <a:schemeClr val="accent2"/>
          </a:solidFill>
          <a:ln cap="flat" cmpd="sng" w="9525">
            <a:solidFill>
              <a:schemeClr val="accent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2383150" y="2278550"/>
            <a:ext cx="232200" cy="226368"/>
          </a:xfrm>
          <a:prstGeom prst="cloud">
            <a:avLst/>
          </a:pr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52"/>
          <p:cNvSpPr txBox="1"/>
          <p:nvPr>
            <p:ph type="title"/>
          </p:nvPr>
        </p:nvSpPr>
        <p:spPr>
          <a:xfrm>
            <a:off x="311700" y="952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 - Materials</a:t>
            </a:r>
            <a:endParaRPr/>
          </a:p>
        </p:txBody>
      </p:sp>
      <p:sp>
        <p:nvSpPr>
          <p:cNvPr id="542" name="Google Shape;542;p5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43" name="Google Shape;543;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4" name="Google Shape;544;p52"/>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Adam Harper</a:t>
            </a:r>
            <a:endParaRPr/>
          </a:p>
        </p:txBody>
      </p:sp>
      <p:pic>
        <p:nvPicPr>
          <p:cNvPr id="545" name="Google Shape;545;p52"/>
          <p:cNvPicPr preferRelativeResize="0"/>
          <p:nvPr/>
        </p:nvPicPr>
        <p:blipFill>
          <a:blip r:embed="rId3">
            <a:alphaModFix/>
          </a:blip>
          <a:stretch>
            <a:fillRect/>
          </a:stretch>
        </p:blipFill>
        <p:spPr>
          <a:xfrm>
            <a:off x="383863" y="1330013"/>
            <a:ext cx="8296275" cy="1457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5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Week Deliverables</a:t>
            </a:r>
            <a:endParaRPr/>
          </a:p>
        </p:txBody>
      </p:sp>
      <p:sp>
        <p:nvSpPr>
          <p:cNvPr id="551" name="Google Shape;551;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2" name="Google Shape;552;p53"/>
          <p:cNvSpPr txBox="1"/>
          <p:nvPr>
            <p:ph idx="1" type="body"/>
          </p:nvPr>
        </p:nvSpPr>
        <p:spPr>
          <a:xfrm>
            <a:off x="311700" y="1266325"/>
            <a:ext cx="21339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t>Josh</a:t>
            </a:r>
            <a:endParaRPr u="sng"/>
          </a:p>
          <a:p>
            <a:pPr indent="-317500" lvl="0" marL="457200" rtl="0" algn="l">
              <a:lnSpc>
                <a:spcPct val="100000"/>
              </a:lnSpc>
              <a:spcBef>
                <a:spcPts val="1600"/>
              </a:spcBef>
              <a:spcAft>
                <a:spcPts val="0"/>
              </a:spcAft>
              <a:buSzPts val="1400"/>
              <a:buChar char="●"/>
            </a:pPr>
            <a:r>
              <a:rPr lang="en" sz="1400"/>
              <a:t>Send commands to rover through bluetooth.</a:t>
            </a:r>
            <a:endParaRPr sz="1400"/>
          </a:p>
          <a:p>
            <a:pPr indent="0" lvl="0" marL="457200" rtl="0" algn="l">
              <a:lnSpc>
                <a:spcPct val="100000"/>
              </a:lnSpc>
              <a:spcBef>
                <a:spcPts val="1600"/>
              </a:spcBef>
              <a:spcAft>
                <a:spcPts val="0"/>
              </a:spcAft>
              <a:buNone/>
            </a:pPr>
            <a:r>
              <a:t/>
            </a:r>
            <a:endParaRPr sz="1400"/>
          </a:p>
          <a:p>
            <a:pPr indent="0" lvl="0" marL="0" rtl="0" algn="l">
              <a:spcBef>
                <a:spcPts val="1600"/>
              </a:spcBef>
              <a:spcAft>
                <a:spcPts val="1600"/>
              </a:spcAft>
              <a:buNone/>
            </a:pPr>
            <a:r>
              <a:t/>
            </a:r>
            <a:endParaRPr u="sng"/>
          </a:p>
        </p:txBody>
      </p:sp>
      <p:sp>
        <p:nvSpPr>
          <p:cNvPr id="553" name="Google Shape;553;p53"/>
          <p:cNvSpPr txBox="1"/>
          <p:nvPr>
            <p:ph idx="1" type="body"/>
          </p:nvPr>
        </p:nvSpPr>
        <p:spPr>
          <a:xfrm>
            <a:off x="6698400" y="1266325"/>
            <a:ext cx="21339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t>Joe</a:t>
            </a:r>
            <a:endParaRPr u="sng"/>
          </a:p>
          <a:p>
            <a:pPr indent="-317500" lvl="0" marL="457200" rtl="0" algn="l">
              <a:lnSpc>
                <a:spcPct val="100000"/>
              </a:lnSpc>
              <a:spcBef>
                <a:spcPts val="1600"/>
              </a:spcBef>
              <a:spcAft>
                <a:spcPts val="0"/>
              </a:spcAft>
              <a:buSzPts val="1400"/>
              <a:buChar char="●"/>
            </a:pPr>
            <a:r>
              <a:rPr lang="en" sz="1400"/>
              <a:t>Work on rover manual control mode and arm.</a:t>
            </a:r>
            <a:endParaRPr sz="1400"/>
          </a:p>
        </p:txBody>
      </p:sp>
      <p:sp>
        <p:nvSpPr>
          <p:cNvPr id="554" name="Google Shape;554;p53"/>
          <p:cNvSpPr txBox="1"/>
          <p:nvPr>
            <p:ph idx="1" type="body"/>
          </p:nvPr>
        </p:nvSpPr>
        <p:spPr>
          <a:xfrm>
            <a:off x="2438025" y="1266325"/>
            <a:ext cx="21339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t>Celina</a:t>
            </a:r>
            <a:endParaRPr sz="1400"/>
          </a:p>
          <a:p>
            <a:pPr indent="-317500" lvl="0" marL="457200" rtl="0" algn="l">
              <a:lnSpc>
                <a:spcPct val="100000"/>
              </a:lnSpc>
              <a:spcBef>
                <a:spcPts val="1600"/>
              </a:spcBef>
              <a:spcAft>
                <a:spcPts val="0"/>
              </a:spcAft>
              <a:buSzPts val="1400"/>
              <a:buChar char="●"/>
            </a:pPr>
            <a:r>
              <a:rPr lang="en" sz="1400"/>
              <a:t>Track a specified color and object/target in a video feed</a:t>
            </a:r>
            <a:endParaRPr sz="1400"/>
          </a:p>
          <a:p>
            <a:pPr indent="-317500" lvl="0" marL="457200" rtl="0" algn="l">
              <a:lnSpc>
                <a:spcPct val="100000"/>
              </a:lnSpc>
              <a:spcBef>
                <a:spcPts val="0"/>
              </a:spcBef>
              <a:spcAft>
                <a:spcPts val="0"/>
              </a:spcAft>
              <a:buSzPts val="1400"/>
              <a:buChar char="●"/>
            </a:pPr>
            <a:r>
              <a:rPr lang="en" sz="1400"/>
              <a:t>Build flag prototype</a:t>
            </a:r>
            <a:endParaRPr sz="1400"/>
          </a:p>
          <a:p>
            <a:pPr indent="-317500" lvl="0" marL="457200" rtl="0" algn="l">
              <a:lnSpc>
                <a:spcPct val="100000"/>
              </a:lnSpc>
              <a:spcBef>
                <a:spcPts val="0"/>
              </a:spcBef>
              <a:spcAft>
                <a:spcPts val="0"/>
              </a:spcAft>
              <a:buSzPts val="1400"/>
              <a:buChar char="●"/>
            </a:pPr>
            <a:r>
              <a:rPr lang="en" sz="1400"/>
              <a:t>Order camera </a:t>
            </a:r>
            <a:endParaRPr sz="1400"/>
          </a:p>
          <a:p>
            <a:pPr indent="0" lvl="0" marL="457200" rtl="0" algn="l">
              <a:lnSpc>
                <a:spcPct val="100000"/>
              </a:lnSpc>
              <a:spcBef>
                <a:spcPts val="1600"/>
              </a:spcBef>
              <a:spcAft>
                <a:spcPts val="1600"/>
              </a:spcAft>
              <a:buNone/>
            </a:pPr>
            <a:r>
              <a:t/>
            </a:r>
            <a:endParaRPr sz="1400"/>
          </a:p>
        </p:txBody>
      </p:sp>
      <p:sp>
        <p:nvSpPr>
          <p:cNvPr id="555" name="Google Shape;555;p53"/>
          <p:cNvSpPr txBox="1"/>
          <p:nvPr>
            <p:ph idx="1" type="body"/>
          </p:nvPr>
        </p:nvSpPr>
        <p:spPr>
          <a:xfrm>
            <a:off x="4572000" y="1266325"/>
            <a:ext cx="21339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t>Adam</a:t>
            </a:r>
            <a:endParaRPr u="sng"/>
          </a:p>
          <a:p>
            <a:pPr indent="-317500" lvl="0" marL="457200" rtl="0" algn="l">
              <a:lnSpc>
                <a:spcPct val="100000"/>
              </a:lnSpc>
              <a:spcBef>
                <a:spcPts val="1600"/>
              </a:spcBef>
              <a:spcAft>
                <a:spcPts val="0"/>
              </a:spcAft>
              <a:buSzPts val="1400"/>
              <a:buChar char="●"/>
            </a:pPr>
            <a:r>
              <a:rPr lang="en" sz="1400"/>
              <a:t>Develop method for GUI and main code to interact</a:t>
            </a:r>
            <a:endParaRPr sz="1400"/>
          </a:p>
          <a:p>
            <a:pPr indent="-317500" lvl="0" marL="457200" rtl="0" algn="l">
              <a:lnSpc>
                <a:spcPct val="100000"/>
              </a:lnSpc>
              <a:spcBef>
                <a:spcPts val="0"/>
              </a:spcBef>
              <a:spcAft>
                <a:spcPts val="0"/>
              </a:spcAft>
              <a:buSzPts val="1400"/>
              <a:buChar char="●"/>
            </a:pPr>
            <a:r>
              <a:rPr lang="en" sz="1400"/>
              <a:t>Complete camera to computer communication</a:t>
            </a:r>
            <a:endParaRPr sz="1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54"/>
          <p:cNvSpPr txBox="1"/>
          <p:nvPr>
            <p:ph type="title"/>
          </p:nvPr>
        </p:nvSpPr>
        <p:spPr>
          <a:xfrm>
            <a:off x="311700" y="-121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561" name="Google Shape;561;p54"/>
          <p:cNvSpPr txBox="1"/>
          <p:nvPr>
            <p:ph idx="1" type="body"/>
          </p:nvPr>
        </p:nvSpPr>
        <p:spPr>
          <a:xfrm>
            <a:off x="311700" y="656725"/>
            <a:ext cx="8520600" cy="4048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solidFill>
                  <a:srgbClr val="666666"/>
                </a:solidFill>
              </a:rPr>
              <a:t>Crawford, P. (2017). </a:t>
            </a:r>
            <a:r>
              <a:rPr i="1" lang="en" sz="1200">
                <a:solidFill>
                  <a:srgbClr val="666666"/>
                </a:solidFill>
              </a:rPr>
              <a:t>Introduction to template matching</a:t>
            </a:r>
            <a:r>
              <a:rPr lang="en" sz="1200">
                <a:solidFill>
                  <a:srgbClr val="666666"/>
                </a:solidFill>
              </a:rPr>
              <a:t>. [online] Lynda.com - from LinkedIn. Available at: https://www.lynda.com/Python-tutorials/Introduction-template-matching/601786/660495-4.html [Accessed 21 Sep. 2018].</a:t>
            </a:r>
            <a:endParaRPr sz="1200">
              <a:solidFill>
                <a:srgbClr val="666666"/>
              </a:solidFill>
            </a:endParaRPr>
          </a:p>
          <a:p>
            <a:pPr indent="-304800" lvl="0" marL="457200" rtl="0" algn="l">
              <a:spcBef>
                <a:spcPts val="0"/>
              </a:spcBef>
              <a:spcAft>
                <a:spcPts val="0"/>
              </a:spcAft>
              <a:buClr>
                <a:srgbClr val="666666"/>
              </a:buClr>
              <a:buSzPts val="1200"/>
              <a:buAutoNum type="arabicPeriod"/>
            </a:pPr>
            <a:r>
              <a:rPr lang="en" sz="1200">
                <a:solidFill>
                  <a:srgbClr val="666666"/>
                </a:solidFill>
                <a:highlight>
                  <a:srgbClr val="FFFFFF"/>
                </a:highlight>
              </a:rPr>
              <a:t>Sparkfun.com. (2018). </a:t>
            </a:r>
            <a:r>
              <a:rPr i="1" lang="en" sz="1200">
                <a:solidFill>
                  <a:srgbClr val="666666"/>
                </a:solidFill>
                <a:highlight>
                  <a:srgbClr val="FFFFFF"/>
                </a:highlight>
              </a:rPr>
              <a:t>Ultrasonic Sensor - HC-SR04 - SEN-13959 - SparkFun Electronics</a:t>
            </a:r>
            <a:r>
              <a:rPr lang="en" sz="1200">
                <a:solidFill>
                  <a:srgbClr val="666666"/>
                </a:solidFill>
                <a:highlight>
                  <a:srgbClr val="FFFFFF"/>
                </a:highlight>
              </a:rPr>
              <a:t>. [online] Available at: https://www.sparkfun.com/products/13959 [Accessed 23 Sep. 2018].</a:t>
            </a:r>
            <a:endParaRPr sz="1200">
              <a:solidFill>
                <a:srgbClr val="666666"/>
              </a:solidFill>
              <a:highlight>
                <a:srgbClr val="FFFFFF"/>
              </a:highlight>
            </a:endParaRPr>
          </a:p>
          <a:p>
            <a:pPr indent="-304800" lvl="0" marL="457200" rtl="0" algn="l">
              <a:spcBef>
                <a:spcPts val="0"/>
              </a:spcBef>
              <a:spcAft>
                <a:spcPts val="0"/>
              </a:spcAft>
              <a:buClr>
                <a:srgbClr val="666666"/>
              </a:buClr>
              <a:buSzPts val="1200"/>
              <a:buAutoNum type="arabicPeriod"/>
            </a:pPr>
            <a:r>
              <a:rPr lang="en" sz="1200">
                <a:solidFill>
                  <a:srgbClr val="666666"/>
                </a:solidFill>
                <a:highlight>
                  <a:srgbClr val="FFFFFF"/>
                </a:highlight>
              </a:rPr>
              <a:t>ITead Studio. (2018). </a:t>
            </a:r>
            <a:r>
              <a:rPr i="1" lang="en" sz="1200">
                <a:solidFill>
                  <a:srgbClr val="666666"/>
                </a:solidFill>
                <a:highlight>
                  <a:srgbClr val="FFFFFF"/>
                </a:highlight>
              </a:rPr>
              <a:t>Ultrasonic ranging module : HC-SR04 data sheet</a:t>
            </a:r>
            <a:r>
              <a:rPr lang="en" sz="1200">
                <a:solidFill>
                  <a:srgbClr val="666666"/>
                </a:solidFill>
                <a:highlight>
                  <a:srgbClr val="FFFFFF"/>
                </a:highlight>
              </a:rPr>
              <a:t>. [online] Available at: https://www.electroschematics.com/wp-content/uploads/2013/07/HC-SR04-datasheet-version-2.pdf [Accessed 24 Sep. 2018].</a:t>
            </a:r>
            <a:endParaRPr sz="1200">
              <a:solidFill>
                <a:srgbClr val="666666"/>
              </a:solidFill>
              <a:highlight>
                <a:srgbClr val="FFFFFF"/>
              </a:highlight>
            </a:endParaRPr>
          </a:p>
          <a:p>
            <a:pPr indent="-304800" lvl="0" marL="457200" rtl="0" algn="l">
              <a:spcBef>
                <a:spcPts val="0"/>
              </a:spcBef>
              <a:spcAft>
                <a:spcPts val="0"/>
              </a:spcAft>
              <a:buClr>
                <a:srgbClr val="666666"/>
              </a:buClr>
              <a:buSzPts val="1200"/>
              <a:buAutoNum type="arabicPeriod"/>
            </a:pPr>
            <a:r>
              <a:rPr lang="en" sz="1200">
                <a:solidFill>
                  <a:srgbClr val="666666"/>
                </a:solidFill>
                <a:highlight>
                  <a:srgbClr val="FFFFFF"/>
                </a:highlight>
              </a:rPr>
              <a:t>Pololu.com. (2018). </a:t>
            </a:r>
            <a:r>
              <a:rPr i="1" lang="en" sz="1200">
                <a:solidFill>
                  <a:srgbClr val="666666"/>
                </a:solidFill>
                <a:highlight>
                  <a:srgbClr val="FFFFFF"/>
                </a:highlight>
              </a:rPr>
              <a:t>Dagu Rover 5 Tracked Chassis with Encoders. </a:t>
            </a:r>
            <a:r>
              <a:rPr lang="en" sz="1200">
                <a:solidFill>
                  <a:srgbClr val="666666"/>
                </a:solidFill>
                <a:highlight>
                  <a:srgbClr val="FFFFFF"/>
                </a:highlight>
              </a:rPr>
              <a:t>[online] Available at: </a:t>
            </a:r>
            <a:r>
              <a:rPr lang="en" sz="1200" u="sng">
                <a:solidFill>
                  <a:schemeClr val="hlink"/>
                </a:solidFill>
                <a:highlight>
                  <a:srgbClr val="FFFFFF"/>
                </a:highlight>
                <a:hlinkClick r:id="rId3"/>
              </a:rPr>
              <a:t>https://www.pololu.com/product/1551/resources</a:t>
            </a:r>
            <a:r>
              <a:rPr lang="en" sz="1200">
                <a:solidFill>
                  <a:srgbClr val="666666"/>
                </a:solidFill>
                <a:highlight>
                  <a:srgbClr val="FFFFFF"/>
                </a:highlight>
              </a:rPr>
              <a:t> [Accessed 24 Sep. 2018].</a:t>
            </a:r>
            <a:endParaRPr sz="1200">
              <a:solidFill>
                <a:srgbClr val="666666"/>
              </a:solidFill>
              <a:highlight>
                <a:srgbClr val="FFFFFF"/>
              </a:highlight>
            </a:endParaRPr>
          </a:p>
          <a:p>
            <a:pPr indent="-304800" lvl="0" marL="457200" rtl="0" algn="l">
              <a:spcBef>
                <a:spcPts val="0"/>
              </a:spcBef>
              <a:spcAft>
                <a:spcPts val="0"/>
              </a:spcAft>
              <a:buClr>
                <a:srgbClr val="666666"/>
              </a:buClr>
              <a:buSzPts val="1200"/>
              <a:buAutoNum type="arabicPeriod"/>
            </a:pPr>
            <a:r>
              <a:rPr lang="en" sz="1200">
                <a:solidFill>
                  <a:srgbClr val="666666"/>
                </a:solidFill>
                <a:highlight>
                  <a:srgbClr val="FFFFFF"/>
                </a:highlight>
              </a:rPr>
              <a:t>TI.com. (2018).</a:t>
            </a:r>
            <a:r>
              <a:rPr i="1" lang="en" sz="1200">
                <a:solidFill>
                  <a:srgbClr val="666666"/>
                </a:solidFill>
                <a:highlight>
                  <a:srgbClr val="FFFFFF"/>
                </a:highlight>
              </a:rPr>
              <a:t> MSP430G2 LaunchPad Development kit. </a:t>
            </a:r>
            <a:r>
              <a:rPr lang="en" sz="1200">
                <a:solidFill>
                  <a:srgbClr val="666666"/>
                </a:solidFill>
                <a:highlight>
                  <a:srgbClr val="FFFFFF"/>
                </a:highlight>
              </a:rPr>
              <a:t>[online] Available at: </a:t>
            </a:r>
            <a:r>
              <a:rPr lang="en" sz="1200" u="sng">
                <a:solidFill>
                  <a:schemeClr val="hlink"/>
                </a:solidFill>
                <a:highlight>
                  <a:srgbClr val="FFFFFF"/>
                </a:highlight>
                <a:hlinkClick r:id="rId4"/>
              </a:rPr>
              <a:t>http://www.ti.com/tool/MSP-EXP430G2</a:t>
            </a:r>
            <a:r>
              <a:rPr lang="en" sz="1200">
                <a:solidFill>
                  <a:srgbClr val="666666"/>
                </a:solidFill>
                <a:highlight>
                  <a:srgbClr val="FFFFFF"/>
                </a:highlight>
              </a:rPr>
              <a:t> [Accessed 6 Oct. 2018].</a:t>
            </a:r>
            <a:endParaRPr sz="1200">
              <a:solidFill>
                <a:srgbClr val="666666"/>
              </a:solidFill>
              <a:highlight>
                <a:srgbClr val="FFFFFF"/>
              </a:highlight>
            </a:endParaRPr>
          </a:p>
          <a:p>
            <a:pPr indent="-304800" lvl="0" marL="457200" rtl="0" algn="l">
              <a:spcBef>
                <a:spcPts val="0"/>
              </a:spcBef>
              <a:spcAft>
                <a:spcPts val="0"/>
              </a:spcAft>
              <a:buClr>
                <a:srgbClr val="666666"/>
              </a:buClr>
              <a:buSzPts val="1200"/>
              <a:buAutoNum type="arabicPeriod"/>
            </a:pPr>
            <a:r>
              <a:rPr lang="en" sz="1200">
                <a:solidFill>
                  <a:srgbClr val="666666"/>
                </a:solidFill>
                <a:highlight>
                  <a:srgbClr val="FFFFFF"/>
                </a:highlight>
              </a:rPr>
              <a:t>Docs.opencv.org. (2018). </a:t>
            </a:r>
            <a:r>
              <a:rPr i="1" lang="en" sz="1200">
                <a:solidFill>
                  <a:srgbClr val="666666"/>
                </a:solidFill>
                <a:highlight>
                  <a:srgbClr val="FFFFFF"/>
                </a:highlight>
              </a:rPr>
              <a:t>OpenCV: Changing Colorspaces</a:t>
            </a:r>
            <a:r>
              <a:rPr lang="en" sz="1200">
                <a:solidFill>
                  <a:srgbClr val="666666"/>
                </a:solidFill>
                <a:highlight>
                  <a:srgbClr val="FFFFFF"/>
                </a:highlight>
              </a:rPr>
              <a:t>. [online] Available at: https://docs.opencv.org/3.1.0/df/d9d/tutorial_py_colorspaces.html [Accessed 1 Oct. 2018].</a:t>
            </a:r>
            <a:endParaRPr sz="1200">
              <a:solidFill>
                <a:srgbClr val="666666"/>
              </a:solidFill>
              <a:highlight>
                <a:srgbClr val="FFFFFF"/>
              </a:highlight>
            </a:endParaRPr>
          </a:p>
          <a:p>
            <a:pPr indent="-304800" lvl="0" marL="457200" rtl="0" algn="l">
              <a:spcBef>
                <a:spcPts val="0"/>
              </a:spcBef>
              <a:spcAft>
                <a:spcPts val="0"/>
              </a:spcAft>
              <a:buClr>
                <a:srgbClr val="666666"/>
              </a:buClr>
              <a:buSzPts val="1200"/>
              <a:buAutoNum type="arabicPeriod"/>
            </a:pPr>
            <a:r>
              <a:rPr lang="en" sz="1200">
                <a:solidFill>
                  <a:srgbClr val="666666"/>
                </a:solidFill>
                <a:highlight>
                  <a:srgbClr val="FFFFFF"/>
                </a:highlight>
              </a:rPr>
              <a:t>SparkFun.com. (2018) </a:t>
            </a:r>
            <a:r>
              <a:rPr i="1" lang="en" sz="1200">
                <a:solidFill>
                  <a:srgbClr val="666666"/>
                </a:solidFill>
                <a:highlight>
                  <a:srgbClr val="FFFFFF"/>
                </a:highlight>
              </a:rPr>
              <a:t>SparkFun BlueTooth Modem - BlueSMiRF </a:t>
            </a:r>
            <a:r>
              <a:rPr lang="en" sz="1200">
                <a:solidFill>
                  <a:srgbClr val="666666"/>
                </a:solidFill>
                <a:highlight>
                  <a:srgbClr val="FFFFFF"/>
                </a:highlight>
              </a:rPr>
              <a:t>[online] Available at: </a:t>
            </a:r>
            <a:r>
              <a:rPr lang="en" sz="1200" u="sng">
                <a:solidFill>
                  <a:schemeClr val="hlink"/>
                </a:solidFill>
                <a:highlight>
                  <a:srgbClr val="FFFFFF"/>
                </a:highlight>
                <a:hlinkClick r:id="rId5"/>
              </a:rPr>
              <a:t>https://www.sparkfun.com/products/12577</a:t>
            </a:r>
            <a:r>
              <a:rPr lang="en" sz="1200">
                <a:solidFill>
                  <a:srgbClr val="666666"/>
                </a:solidFill>
                <a:highlight>
                  <a:srgbClr val="FFFFFF"/>
                </a:highlight>
              </a:rPr>
              <a:t> [Accessed 6 Oct. 2018].</a:t>
            </a:r>
            <a:endParaRPr sz="1200">
              <a:solidFill>
                <a:srgbClr val="666666"/>
              </a:solidFill>
              <a:highlight>
                <a:srgbClr val="FFFFFF"/>
              </a:highlight>
            </a:endParaRPr>
          </a:p>
          <a:p>
            <a:pPr indent="-304800" lvl="0" marL="457200" rtl="0" algn="l">
              <a:spcBef>
                <a:spcPts val="0"/>
              </a:spcBef>
              <a:spcAft>
                <a:spcPts val="0"/>
              </a:spcAft>
              <a:buClr>
                <a:srgbClr val="666666"/>
              </a:buClr>
              <a:buSzPts val="1200"/>
              <a:buAutoNum type="arabicPeriod"/>
            </a:pPr>
            <a:r>
              <a:rPr lang="en" sz="1200">
                <a:solidFill>
                  <a:srgbClr val="000000"/>
                </a:solidFill>
                <a:highlight>
                  <a:srgbClr val="FFFFFF"/>
                </a:highlight>
              </a:rPr>
              <a:t>Fr.wikipedia.org. (2018). </a:t>
            </a:r>
            <a:r>
              <a:rPr i="1" lang="en" sz="1200">
                <a:solidFill>
                  <a:srgbClr val="000000"/>
                </a:solidFill>
                <a:highlight>
                  <a:srgbClr val="FFFFFF"/>
                </a:highlight>
              </a:rPr>
              <a:t>Camshift</a:t>
            </a:r>
            <a:r>
              <a:rPr lang="en" sz="1200">
                <a:solidFill>
                  <a:srgbClr val="000000"/>
                </a:solidFill>
                <a:highlight>
                  <a:srgbClr val="FFFFFF"/>
                </a:highlight>
              </a:rPr>
              <a:t>. [online] Available at: https://fr.wikipedia.org/wiki/Camshift [Accessed 10 Oct. 2018].</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AutoNum type="arabicPeriod"/>
            </a:pPr>
            <a:r>
              <a:rPr lang="en" sz="1200">
                <a:solidFill>
                  <a:srgbClr val="000000"/>
                </a:solidFill>
                <a:highlight>
                  <a:srgbClr val="FFFFFF"/>
                </a:highlight>
              </a:rPr>
              <a:t>Sparkfun.com. (2018). </a:t>
            </a:r>
            <a:r>
              <a:rPr i="1" lang="en" sz="1200">
                <a:solidFill>
                  <a:srgbClr val="000000"/>
                </a:solidFill>
                <a:highlight>
                  <a:srgbClr val="FFFFFF"/>
                </a:highlight>
              </a:rPr>
              <a:t>SparkFun Raspberry Pi Zero W Camera Kit - KIT-14329 - SparkFun Electronics</a:t>
            </a:r>
            <a:r>
              <a:rPr lang="en" sz="1200">
                <a:solidFill>
                  <a:srgbClr val="000000"/>
                </a:solidFill>
                <a:highlight>
                  <a:srgbClr val="FFFFFF"/>
                </a:highlight>
              </a:rPr>
              <a:t>. [online] Available at: https://www.sparkfun.com/products/14329 [Accessed 10 Oct. 2018].</a:t>
            </a:r>
            <a:endParaRPr sz="1200">
              <a:solidFill>
                <a:srgbClr val="000000"/>
              </a:solidFill>
              <a:highlight>
                <a:srgbClr val="FFFFFF"/>
              </a:highlight>
            </a:endParaRPr>
          </a:p>
        </p:txBody>
      </p:sp>
      <p:sp>
        <p:nvSpPr>
          <p:cNvPr id="562" name="Google Shape;562;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5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a:p>
            <a:pPr indent="0" lvl="0" marL="0" rtl="0" algn="l">
              <a:spcBef>
                <a:spcPts val="0"/>
              </a:spcBef>
              <a:spcAft>
                <a:spcPts val="0"/>
              </a:spcAft>
              <a:buNone/>
            </a:pPr>
            <a:r>
              <a:t/>
            </a:r>
            <a:endParaRPr/>
          </a:p>
        </p:txBody>
      </p:sp>
      <p:sp>
        <p:nvSpPr>
          <p:cNvPr id="568" name="Google Shape;568;p5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69" name="Google Shape;569;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Safety Considerations</a:t>
            </a:r>
            <a:endParaRPr/>
          </a:p>
        </p:txBody>
      </p:sp>
      <p:sp>
        <p:nvSpPr>
          <p:cNvPr id="114" name="Google Shape;114;p1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Avoiding short circuits, causing overheating.</a:t>
            </a:r>
            <a:endParaRPr/>
          </a:p>
          <a:p>
            <a:pPr indent="-342900" lvl="0" marL="457200" rtl="0" algn="l">
              <a:spcBef>
                <a:spcPts val="0"/>
              </a:spcBef>
              <a:spcAft>
                <a:spcPts val="0"/>
              </a:spcAft>
              <a:buSzPts val="1800"/>
              <a:buChar char="●"/>
            </a:pPr>
            <a:r>
              <a:rPr lang="en"/>
              <a:t>Careful to operate robots at a safe speed to avoid damaging parts/people</a:t>
            </a:r>
            <a:endParaRPr/>
          </a:p>
          <a:p>
            <a:pPr indent="-342900" lvl="0" marL="457200" rtl="0" algn="l">
              <a:spcBef>
                <a:spcPts val="0"/>
              </a:spcBef>
              <a:spcAft>
                <a:spcPts val="0"/>
              </a:spcAft>
              <a:buSzPts val="1800"/>
              <a:buChar char="●"/>
            </a:pPr>
            <a:r>
              <a:rPr lang="en"/>
              <a:t>Put up signs/barriers when driving robots</a:t>
            </a:r>
            <a:endParaRPr/>
          </a:p>
          <a:p>
            <a:pPr indent="-342900" lvl="0" marL="457200" rtl="0" algn="l">
              <a:spcBef>
                <a:spcPts val="0"/>
              </a:spcBef>
              <a:spcAft>
                <a:spcPts val="0"/>
              </a:spcAft>
              <a:buSzPts val="1800"/>
              <a:buChar char="●"/>
            </a:pPr>
            <a:r>
              <a:rPr lang="en"/>
              <a:t>Exercise caution to avoid cuts from sharp wire ends</a:t>
            </a:r>
            <a:endParaRPr/>
          </a:p>
          <a:p>
            <a:pPr indent="-342900" lvl="0" marL="457200" rtl="0" algn="l">
              <a:spcBef>
                <a:spcPts val="0"/>
              </a:spcBef>
              <a:spcAft>
                <a:spcPts val="0"/>
              </a:spcAft>
              <a:buSzPts val="1800"/>
              <a:buChar char="●"/>
            </a:pPr>
            <a:r>
              <a:rPr lang="en"/>
              <a:t>Covering wires when cutting to keep ends from flying</a:t>
            </a:r>
            <a:endParaRPr/>
          </a:p>
          <a:p>
            <a:pPr indent="-342900" lvl="0" marL="457200" rtl="0" algn="l">
              <a:spcBef>
                <a:spcPts val="0"/>
              </a:spcBef>
              <a:spcAft>
                <a:spcPts val="0"/>
              </a:spcAft>
              <a:buSzPts val="1800"/>
              <a:buChar char="●"/>
            </a:pPr>
            <a:r>
              <a:rPr lang="en"/>
              <a:t>Always use proper PPE</a:t>
            </a:r>
            <a:endParaRPr/>
          </a:p>
        </p:txBody>
      </p:sp>
      <p:sp>
        <p:nvSpPr>
          <p:cNvPr id="115" name="Google Shape;11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6" name="Google Shape;116;p17"/>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Adam Harper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8"/>
          <p:cNvSpPr/>
          <p:nvPr/>
        </p:nvSpPr>
        <p:spPr>
          <a:xfrm>
            <a:off x="1020675" y="1038300"/>
            <a:ext cx="7732800" cy="37098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4017850" y="2002225"/>
            <a:ext cx="1802100" cy="12927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txBox="1"/>
          <p:nvPr>
            <p:ph type="title"/>
          </p:nvPr>
        </p:nvSpPr>
        <p:spPr>
          <a:xfrm>
            <a:off x="124600" y="182325"/>
            <a:ext cx="5922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 Diagram</a:t>
            </a:r>
            <a:endParaRPr/>
          </a:p>
        </p:txBody>
      </p:sp>
      <p:sp>
        <p:nvSpPr>
          <p:cNvPr id="124" name="Google Shape;124;p18"/>
          <p:cNvSpPr/>
          <p:nvPr/>
        </p:nvSpPr>
        <p:spPr>
          <a:xfrm>
            <a:off x="89400" y="1038850"/>
            <a:ext cx="1060800" cy="615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Power</a:t>
            </a:r>
            <a:endParaRPr/>
          </a:p>
        </p:txBody>
      </p:sp>
      <p:sp>
        <p:nvSpPr>
          <p:cNvPr id="125" name="Google Shape;125;p18"/>
          <p:cNvSpPr/>
          <p:nvPr/>
        </p:nvSpPr>
        <p:spPr>
          <a:xfrm>
            <a:off x="89400" y="1653981"/>
            <a:ext cx="1060800" cy="6150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sensors</a:t>
            </a:r>
            <a:endParaRPr/>
          </a:p>
        </p:txBody>
      </p:sp>
      <p:sp>
        <p:nvSpPr>
          <p:cNvPr id="126" name="Google Shape;126;p18"/>
          <p:cNvSpPr/>
          <p:nvPr/>
        </p:nvSpPr>
        <p:spPr>
          <a:xfrm>
            <a:off x="89400" y="2269112"/>
            <a:ext cx="1060800" cy="615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mechanical</a:t>
            </a:r>
            <a:endParaRPr sz="1200"/>
          </a:p>
        </p:txBody>
      </p:sp>
      <p:sp>
        <p:nvSpPr>
          <p:cNvPr id="127" name="Google Shape;127;p18"/>
          <p:cNvSpPr/>
          <p:nvPr/>
        </p:nvSpPr>
        <p:spPr>
          <a:xfrm>
            <a:off x="89400" y="2884243"/>
            <a:ext cx="1060800" cy="6150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Data Computation</a:t>
            </a:r>
            <a:endParaRPr sz="1200"/>
          </a:p>
        </p:txBody>
      </p:sp>
      <p:sp>
        <p:nvSpPr>
          <p:cNvPr id="128" name="Google Shape;128;p18"/>
          <p:cNvSpPr/>
          <p:nvPr/>
        </p:nvSpPr>
        <p:spPr>
          <a:xfrm>
            <a:off x="4451950" y="2061200"/>
            <a:ext cx="933900" cy="6150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CC3220</a:t>
            </a:r>
            <a:endParaRPr sz="1000"/>
          </a:p>
          <a:p>
            <a:pPr indent="0" lvl="0" marL="0" rtl="0" algn="ctr">
              <a:spcBef>
                <a:spcPts val="0"/>
              </a:spcBef>
              <a:spcAft>
                <a:spcPts val="0"/>
              </a:spcAft>
              <a:buNone/>
            </a:pPr>
            <a:r>
              <a:rPr lang="en" sz="1000"/>
              <a:t>MCU</a:t>
            </a:r>
            <a:endParaRPr sz="1000"/>
          </a:p>
        </p:txBody>
      </p:sp>
      <p:sp>
        <p:nvSpPr>
          <p:cNvPr id="129" name="Google Shape;129;p18"/>
          <p:cNvSpPr/>
          <p:nvPr/>
        </p:nvSpPr>
        <p:spPr>
          <a:xfrm>
            <a:off x="6134150" y="1956213"/>
            <a:ext cx="557700" cy="4320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Wifi </a:t>
            </a:r>
            <a:r>
              <a:rPr lang="en" sz="700"/>
              <a:t>Camera</a:t>
            </a:r>
            <a:endParaRPr sz="700"/>
          </a:p>
        </p:txBody>
      </p:sp>
      <p:sp>
        <p:nvSpPr>
          <p:cNvPr id="130" name="Google Shape;130;p18"/>
          <p:cNvSpPr/>
          <p:nvPr/>
        </p:nvSpPr>
        <p:spPr>
          <a:xfrm>
            <a:off x="3036500" y="1953300"/>
            <a:ext cx="634200" cy="4320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Ultrasonic</a:t>
            </a:r>
            <a:endParaRPr sz="600"/>
          </a:p>
          <a:p>
            <a:pPr indent="0" lvl="0" marL="0" rtl="0" algn="ctr">
              <a:spcBef>
                <a:spcPts val="0"/>
              </a:spcBef>
              <a:spcAft>
                <a:spcPts val="0"/>
              </a:spcAft>
              <a:buNone/>
            </a:pPr>
            <a:r>
              <a:rPr lang="en" sz="600"/>
              <a:t>HC-SR04</a:t>
            </a:r>
            <a:endParaRPr sz="600"/>
          </a:p>
        </p:txBody>
      </p:sp>
      <p:sp>
        <p:nvSpPr>
          <p:cNvPr id="131" name="Google Shape;131;p18"/>
          <p:cNvSpPr/>
          <p:nvPr/>
        </p:nvSpPr>
        <p:spPr>
          <a:xfrm>
            <a:off x="5493975" y="35900"/>
            <a:ext cx="3259500" cy="8991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 name="Google Shape;132;p18"/>
          <p:cNvCxnSpPr/>
          <p:nvPr/>
        </p:nvCxnSpPr>
        <p:spPr>
          <a:xfrm>
            <a:off x="5606300" y="283400"/>
            <a:ext cx="864300" cy="0"/>
          </a:xfrm>
          <a:prstGeom prst="straightConnector1">
            <a:avLst/>
          </a:prstGeom>
          <a:noFill/>
          <a:ln cap="flat" cmpd="sng" w="9525">
            <a:solidFill>
              <a:srgbClr val="0000FF"/>
            </a:solidFill>
            <a:prstDash val="solid"/>
            <a:round/>
            <a:headEnd len="med" w="med" type="none"/>
            <a:tailEnd len="med" w="med" type="triangle"/>
          </a:ln>
        </p:spPr>
      </p:cxnSp>
      <p:cxnSp>
        <p:nvCxnSpPr>
          <p:cNvPr id="133" name="Google Shape;133;p18"/>
          <p:cNvCxnSpPr/>
          <p:nvPr/>
        </p:nvCxnSpPr>
        <p:spPr>
          <a:xfrm flipH="1" rot="10800000">
            <a:off x="5604500" y="463425"/>
            <a:ext cx="867900" cy="10500"/>
          </a:xfrm>
          <a:prstGeom prst="straightConnector1">
            <a:avLst/>
          </a:prstGeom>
          <a:noFill/>
          <a:ln cap="flat" cmpd="sng" w="9525">
            <a:solidFill>
              <a:schemeClr val="accent2"/>
            </a:solidFill>
            <a:prstDash val="solid"/>
            <a:round/>
            <a:headEnd len="med" w="med" type="none"/>
            <a:tailEnd len="med" w="med" type="triangle"/>
          </a:ln>
        </p:spPr>
      </p:cxnSp>
      <p:sp>
        <p:nvSpPr>
          <p:cNvPr id="134" name="Google Shape;134;p18"/>
          <p:cNvSpPr txBox="1"/>
          <p:nvPr/>
        </p:nvSpPr>
        <p:spPr>
          <a:xfrm>
            <a:off x="6588975" y="139375"/>
            <a:ext cx="10608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WIFI </a:t>
            </a:r>
            <a:endParaRPr sz="1000"/>
          </a:p>
        </p:txBody>
      </p:sp>
      <p:sp>
        <p:nvSpPr>
          <p:cNvPr id="135" name="Google Shape;135;p18"/>
          <p:cNvSpPr txBox="1"/>
          <p:nvPr/>
        </p:nvSpPr>
        <p:spPr>
          <a:xfrm>
            <a:off x="6588975" y="306525"/>
            <a:ext cx="9339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Uart</a:t>
            </a:r>
            <a:endParaRPr sz="1000"/>
          </a:p>
        </p:txBody>
      </p:sp>
      <p:cxnSp>
        <p:nvCxnSpPr>
          <p:cNvPr id="136" name="Google Shape;136;p18"/>
          <p:cNvCxnSpPr/>
          <p:nvPr/>
        </p:nvCxnSpPr>
        <p:spPr>
          <a:xfrm flipH="1" rot="10800000">
            <a:off x="5616800" y="653950"/>
            <a:ext cx="843300" cy="6900"/>
          </a:xfrm>
          <a:prstGeom prst="straightConnector1">
            <a:avLst/>
          </a:prstGeom>
          <a:noFill/>
          <a:ln cap="flat" cmpd="sng" w="9525">
            <a:solidFill>
              <a:srgbClr val="FF0000"/>
            </a:solidFill>
            <a:prstDash val="solid"/>
            <a:round/>
            <a:headEnd len="med" w="med" type="none"/>
            <a:tailEnd len="med" w="med" type="triangle"/>
          </a:ln>
        </p:spPr>
      </p:cxnSp>
      <p:sp>
        <p:nvSpPr>
          <p:cNvPr id="137" name="Google Shape;137;p18"/>
          <p:cNvSpPr txBox="1"/>
          <p:nvPr/>
        </p:nvSpPr>
        <p:spPr>
          <a:xfrm>
            <a:off x="6588975" y="497050"/>
            <a:ext cx="8679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Power</a:t>
            </a:r>
            <a:endParaRPr sz="1000"/>
          </a:p>
        </p:txBody>
      </p:sp>
      <p:sp>
        <p:nvSpPr>
          <p:cNvPr id="138" name="Google Shape;138;p18"/>
          <p:cNvSpPr txBox="1"/>
          <p:nvPr/>
        </p:nvSpPr>
        <p:spPr>
          <a:xfrm>
            <a:off x="5088925" y="1753125"/>
            <a:ext cx="711900" cy="1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Robot #1</a:t>
            </a:r>
            <a:endParaRPr sz="800"/>
          </a:p>
        </p:txBody>
      </p:sp>
      <p:cxnSp>
        <p:nvCxnSpPr>
          <p:cNvPr id="139" name="Google Shape;139;p18"/>
          <p:cNvCxnSpPr>
            <a:stCxn id="129" idx="0"/>
            <a:endCxn id="140" idx="3"/>
          </p:cNvCxnSpPr>
          <p:nvPr/>
        </p:nvCxnSpPr>
        <p:spPr>
          <a:xfrm flipH="1" rot="5400000">
            <a:off x="4759250" y="302463"/>
            <a:ext cx="405900" cy="2901600"/>
          </a:xfrm>
          <a:prstGeom prst="bentConnector2">
            <a:avLst/>
          </a:prstGeom>
          <a:noFill/>
          <a:ln cap="flat" cmpd="sng" w="9525">
            <a:solidFill>
              <a:srgbClr val="0000FF"/>
            </a:solidFill>
            <a:prstDash val="solid"/>
            <a:round/>
            <a:headEnd len="med" w="med" type="none"/>
            <a:tailEnd len="med" w="med" type="none"/>
          </a:ln>
        </p:spPr>
      </p:cxnSp>
      <p:cxnSp>
        <p:nvCxnSpPr>
          <p:cNvPr id="141" name="Google Shape;141;p18"/>
          <p:cNvCxnSpPr>
            <a:stCxn id="130" idx="3"/>
            <a:endCxn id="128" idx="1"/>
          </p:cNvCxnSpPr>
          <p:nvPr/>
        </p:nvCxnSpPr>
        <p:spPr>
          <a:xfrm>
            <a:off x="3670700" y="2169300"/>
            <a:ext cx="781200" cy="199500"/>
          </a:xfrm>
          <a:prstGeom prst="bentConnector3">
            <a:avLst>
              <a:gd fmla="val 50003" name="adj1"/>
            </a:avLst>
          </a:prstGeom>
          <a:noFill/>
          <a:ln cap="flat" cmpd="sng" w="9525">
            <a:solidFill>
              <a:srgbClr val="38761D"/>
            </a:solidFill>
            <a:prstDash val="solid"/>
            <a:round/>
            <a:headEnd len="med" w="med" type="none"/>
            <a:tailEnd len="med" w="med" type="none"/>
          </a:ln>
        </p:spPr>
      </p:cxnSp>
      <p:cxnSp>
        <p:nvCxnSpPr>
          <p:cNvPr id="142" name="Google Shape;142;p18"/>
          <p:cNvCxnSpPr/>
          <p:nvPr/>
        </p:nvCxnSpPr>
        <p:spPr>
          <a:xfrm rot="10800000">
            <a:off x="5088925" y="1550250"/>
            <a:ext cx="1090200" cy="6600"/>
          </a:xfrm>
          <a:prstGeom prst="straightConnector1">
            <a:avLst/>
          </a:prstGeom>
          <a:noFill/>
          <a:ln cap="flat" cmpd="sng" w="9525">
            <a:solidFill>
              <a:srgbClr val="0000FF"/>
            </a:solidFill>
            <a:prstDash val="solid"/>
            <a:round/>
            <a:headEnd len="med" w="med" type="none"/>
            <a:tailEnd len="med" w="med" type="triangle"/>
          </a:ln>
        </p:spPr>
      </p:cxnSp>
      <p:cxnSp>
        <p:nvCxnSpPr>
          <p:cNvPr id="143" name="Google Shape;143;p18"/>
          <p:cNvCxnSpPr/>
          <p:nvPr/>
        </p:nvCxnSpPr>
        <p:spPr>
          <a:xfrm>
            <a:off x="4094800" y="2371350"/>
            <a:ext cx="179400" cy="0"/>
          </a:xfrm>
          <a:prstGeom prst="straightConnector1">
            <a:avLst/>
          </a:prstGeom>
          <a:noFill/>
          <a:ln cap="flat" cmpd="sng" w="9525">
            <a:solidFill>
              <a:srgbClr val="38761D"/>
            </a:solidFill>
            <a:prstDash val="solid"/>
            <a:round/>
            <a:headEnd len="med" w="med" type="none"/>
            <a:tailEnd len="med" w="med" type="triangle"/>
          </a:ln>
        </p:spPr>
      </p:cxnSp>
      <p:cxnSp>
        <p:nvCxnSpPr>
          <p:cNvPr id="144" name="Google Shape;144;p18"/>
          <p:cNvCxnSpPr/>
          <p:nvPr/>
        </p:nvCxnSpPr>
        <p:spPr>
          <a:xfrm flipH="1" rot="10800000">
            <a:off x="5618075" y="750300"/>
            <a:ext cx="224400" cy="115500"/>
          </a:xfrm>
          <a:prstGeom prst="bentConnector3">
            <a:avLst>
              <a:gd fmla="val 50000" name="adj1"/>
            </a:avLst>
          </a:prstGeom>
          <a:noFill/>
          <a:ln cap="flat" cmpd="sng" w="9525">
            <a:solidFill>
              <a:srgbClr val="FFFF00"/>
            </a:solidFill>
            <a:prstDash val="solid"/>
            <a:round/>
            <a:headEnd len="med" w="med" type="none"/>
            <a:tailEnd len="med" w="med" type="none"/>
          </a:ln>
        </p:spPr>
      </p:cxnSp>
      <p:cxnSp>
        <p:nvCxnSpPr>
          <p:cNvPr id="145" name="Google Shape;145;p18"/>
          <p:cNvCxnSpPr/>
          <p:nvPr/>
        </p:nvCxnSpPr>
        <p:spPr>
          <a:xfrm>
            <a:off x="5804075" y="750350"/>
            <a:ext cx="602700" cy="105900"/>
          </a:xfrm>
          <a:prstGeom prst="bentConnector3">
            <a:avLst>
              <a:gd fmla="val 50000" name="adj1"/>
            </a:avLst>
          </a:prstGeom>
          <a:noFill/>
          <a:ln cap="flat" cmpd="sng" w="9525">
            <a:solidFill>
              <a:srgbClr val="FFFF00"/>
            </a:solidFill>
            <a:prstDash val="solid"/>
            <a:round/>
            <a:headEnd len="med" w="med" type="none"/>
            <a:tailEnd len="med" w="med" type="none"/>
          </a:ln>
        </p:spPr>
      </p:cxnSp>
      <p:cxnSp>
        <p:nvCxnSpPr>
          <p:cNvPr id="146" name="Google Shape;146;p18"/>
          <p:cNvCxnSpPr/>
          <p:nvPr/>
        </p:nvCxnSpPr>
        <p:spPr>
          <a:xfrm flipH="1" rot="10800000">
            <a:off x="6131075" y="846575"/>
            <a:ext cx="327300" cy="6000"/>
          </a:xfrm>
          <a:prstGeom prst="straightConnector1">
            <a:avLst/>
          </a:prstGeom>
          <a:noFill/>
          <a:ln cap="flat" cmpd="sng" w="9525">
            <a:solidFill>
              <a:srgbClr val="FFFF00"/>
            </a:solidFill>
            <a:prstDash val="solid"/>
            <a:round/>
            <a:headEnd len="med" w="med" type="none"/>
            <a:tailEnd len="med" w="med" type="triangle"/>
          </a:ln>
        </p:spPr>
      </p:cxnSp>
      <p:sp>
        <p:nvSpPr>
          <p:cNvPr id="147" name="Google Shape;147;p18"/>
          <p:cNvSpPr txBox="1"/>
          <p:nvPr/>
        </p:nvSpPr>
        <p:spPr>
          <a:xfrm>
            <a:off x="6588975" y="664438"/>
            <a:ext cx="986400" cy="1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PWM</a:t>
            </a:r>
            <a:endParaRPr sz="1000"/>
          </a:p>
        </p:txBody>
      </p:sp>
      <p:sp>
        <p:nvSpPr>
          <p:cNvPr id="148" name="Google Shape;148;p18"/>
          <p:cNvSpPr/>
          <p:nvPr/>
        </p:nvSpPr>
        <p:spPr>
          <a:xfrm>
            <a:off x="4640050" y="2761125"/>
            <a:ext cx="557700" cy="4320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9.6V</a:t>
            </a:r>
            <a:endParaRPr sz="600"/>
          </a:p>
          <a:p>
            <a:pPr indent="0" lvl="0" marL="0" rtl="0" algn="ctr">
              <a:spcBef>
                <a:spcPts val="0"/>
              </a:spcBef>
              <a:spcAft>
                <a:spcPts val="0"/>
              </a:spcAft>
              <a:buNone/>
            </a:pPr>
            <a:r>
              <a:rPr lang="en" sz="600"/>
              <a:t>4000mAh</a:t>
            </a:r>
            <a:endParaRPr sz="600"/>
          </a:p>
        </p:txBody>
      </p:sp>
      <p:sp>
        <p:nvSpPr>
          <p:cNvPr id="149" name="Google Shape;149;p18"/>
          <p:cNvSpPr/>
          <p:nvPr/>
        </p:nvSpPr>
        <p:spPr>
          <a:xfrm>
            <a:off x="3268625" y="2833125"/>
            <a:ext cx="634200" cy="2880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5 V Voltage</a:t>
            </a:r>
            <a:endParaRPr sz="600"/>
          </a:p>
          <a:p>
            <a:pPr indent="0" lvl="0" marL="0" rtl="0" algn="ctr">
              <a:spcBef>
                <a:spcPts val="0"/>
              </a:spcBef>
              <a:spcAft>
                <a:spcPts val="0"/>
              </a:spcAft>
              <a:buNone/>
            </a:pPr>
            <a:r>
              <a:rPr lang="en" sz="600"/>
              <a:t>Regulator</a:t>
            </a:r>
            <a:endParaRPr sz="600"/>
          </a:p>
        </p:txBody>
      </p:sp>
      <p:cxnSp>
        <p:nvCxnSpPr>
          <p:cNvPr id="150" name="Google Shape;150;p18"/>
          <p:cNvCxnSpPr>
            <a:stCxn id="148" idx="1"/>
            <a:endCxn id="149" idx="3"/>
          </p:cNvCxnSpPr>
          <p:nvPr/>
        </p:nvCxnSpPr>
        <p:spPr>
          <a:xfrm rot="10800000">
            <a:off x="3902950" y="2977125"/>
            <a:ext cx="737100" cy="0"/>
          </a:xfrm>
          <a:prstGeom prst="straightConnector1">
            <a:avLst/>
          </a:prstGeom>
          <a:noFill/>
          <a:ln cap="flat" cmpd="sng" w="9525">
            <a:solidFill>
              <a:srgbClr val="FF0000"/>
            </a:solidFill>
            <a:prstDash val="solid"/>
            <a:round/>
            <a:headEnd len="med" w="med" type="none"/>
            <a:tailEnd len="med" w="med" type="triangle"/>
          </a:ln>
        </p:spPr>
      </p:cxnSp>
      <p:sp>
        <p:nvSpPr>
          <p:cNvPr id="151" name="Google Shape;151;p18"/>
          <p:cNvSpPr txBox="1"/>
          <p:nvPr/>
        </p:nvSpPr>
        <p:spPr>
          <a:xfrm>
            <a:off x="4183250" y="2742963"/>
            <a:ext cx="3591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9.6v</a:t>
            </a:r>
            <a:endParaRPr sz="600"/>
          </a:p>
        </p:txBody>
      </p:sp>
      <p:cxnSp>
        <p:nvCxnSpPr>
          <p:cNvPr id="152" name="Google Shape;152;p18"/>
          <p:cNvCxnSpPr/>
          <p:nvPr/>
        </p:nvCxnSpPr>
        <p:spPr>
          <a:xfrm flipH="1" rot="-5400000">
            <a:off x="3447275" y="2518950"/>
            <a:ext cx="441300" cy="174000"/>
          </a:xfrm>
          <a:prstGeom prst="bentConnector3">
            <a:avLst>
              <a:gd fmla="val 50000" name="adj1"/>
            </a:avLst>
          </a:prstGeom>
          <a:noFill/>
          <a:ln cap="flat" cmpd="sng" w="9525">
            <a:solidFill>
              <a:srgbClr val="FF0000"/>
            </a:solidFill>
            <a:prstDash val="solid"/>
            <a:round/>
            <a:headEnd len="med" w="med" type="none"/>
            <a:tailEnd len="med" w="med" type="none"/>
          </a:ln>
        </p:spPr>
      </p:cxnSp>
      <p:cxnSp>
        <p:nvCxnSpPr>
          <p:cNvPr id="153" name="Google Shape;153;p18"/>
          <p:cNvCxnSpPr/>
          <p:nvPr/>
        </p:nvCxnSpPr>
        <p:spPr>
          <a:xfrm rot="10800000">
            <a:off x="3754900" y="2614875"/>
            <a:ext cx="0" cy="109200"/>
          </a:xfrm>
          <a:prstGeom prst="straightConnector1">
            <a:avLst/>
          </a:prstGeom>
          <a:noFill/>
          <a:ln cap="flat" cmpd="sng" w="9525">
            <a:solidFill>
              <a:srgbClr val="FF0000"/>
            </a:solidFill>
            <a:prstDash val="solid"/>
            <a:round/>
            <a:headEnd len="med" w="med" type="none"/>
            <a:tailEnd len="med" w="med" type="triangle"/>
          </a:ln>
        </p:spPr>
      </p:cxnSp>
      <p:sp>
        <p:nvSpPr>
          <p:cNvPr id="154" name="Google Shape;154;p18"/>
          <p:cNvSpPr txBox="1"/>
          <p:nvPr/>
        </p:nvSpPr>
        <p:spPr>
          <a:xfrm>
            <a:off x="3549700" y="2416388"/>
            <a:ext cx="4104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5 V</a:t>
            </a:r>
            <a:endParaRPr sz="600"/>
          </a:p>
        </p:txBody>
      </p:sp>
      <p:sp>
        <p:nvSpPr>
          <p:cNvPr id="155" name="Google Shape;155;p18"/>
          <p:cNvSpPr/>
          <p:nvPr/>
        </p:nvSpPr>
        <p:spPr>
          <a:xfrm>
            <a:off x="4640050" y="3432413"/>
            <a:ext cx="557700" cy="2880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5</a:t>
            </a:r>
            <a:r>
              <a:rPr lang="en" sz="600"/>
              <a:t> V Voltage</a:t>
            </a:r>
            <a:endParaRPr sz="600"/>
          </a:p>
          <a:p>
            <a:pPr indent="0" lvl="0" marL="0" rtl="0" algn="ctr">
              <a:spcBef>
                <a:spcPts val="0"/>
              </a:spcBef>
              <a:spcAft>
                <a:spcPts val="0"/>
              </a:spcAft>
              <a:buNone/>
            </a:pPr>
            <a:r>
              <a:rPr lang="en" sz="600"/>
              <a:t>Regulator</a:t>
            </a:r>
            <a:endParaRPr sz="600"/>
          </a:p>
        </p:txBody>
      </p:sp>
      <p:cxnSp>
        <p:nvCxnSpPr>
          <p:cNvPr id="156" name="Google Shape;156;p18"/>
          <p:cNvCxnSpPr>
            <a:stCxn id="140" idx="3"/>
            <a:endCxn id="140" idx="3"/>
          </p:cNvCxnSpPr>
          <p:nvPr/>
        </p:nvCxnSpPr>
        <p:spPr>
          <a:xfrm>
            <a:off x="3511500" y="1550450"/>
            <a:ext cx="0" cy="0"/>
          </a:xfrm>
          <a:prstGeom prst="straightConnector1">
            <a:avLst/>
          </a:prstGeom>
          <a:noFill/>
          <a:ln cap="flat" cmpd="sng" w="9525">
            <a:solidFill>
              <a:schemeClr val="dk2"/>
            </a:solidFill>
            <a:prstDash val="solid"/>
            <a:round/>
            <a:headEnd len="med" w="med" type="none"/>
            <a:tailEnd len="med" w="med" type="none"/>
          </a:ln>
        </p:spPr>
      </p:cxnSp>
      <p:cxnSp>
        <p:nvCxnSpPr>
          <p:cNvPr id="157" name="Google Shape;157;p18"/>
          <p:cNvCxnSpPr/>
          <p:nvPr/>
        </p:nvCxnSpPr>
        <p:spPr>
          <a:xfrm>
            <a:off x="3363775" y="1712350"/>
            <a:ext cx="1584000" cy="12900"/>
          </a:xfrm>
          <a:prstGeom prst="straightConnector1">
            <a:avLst/>
          </a:prstGeom>
          <a:noFill/>
          <a:ln cap="flat" cmpd="sng" w="9525">
            <a:solidFill>
              <a:srgbClr val="0000FF"/>
            </a:solidFill>
            <a:prstDash val="solid"/>
            <a:round/>
            <a:headEnd len="med" w="med" type="none"/>
            <a:tailEnd len="med" w="med" type="none"/>
          </a:ln>
        </p:spPr>
      </p:cxnSp>
      <p:cxnSp>
        <p:nvCxnSpPr>
          <p:cNvPr id="158" name="Google Shape;158;p18"/>
          <p:cNvCxnSpPr/>
          <p:nvPr/>
        </p:nvCxnSpPr>
        <p:spPr>
          <a:xfrm>
            <a:off x="4947775" y="1723600"/>
            <a:ext cx="2700" cy="339900"/>
          </a:xfrm>
          <a:prstGeom prst="straightConnector1">
            <a:avLst/>
          </a:prstGeom>
          <a:noFill/>
          <a:ln cap="flat" cmpd="sng" w="9525">
            <a:solidFill>
              <a:srgbClr val="0000FF"/>
            </a:solidFill>
            <a:prstDash val="solid"/>
            <a:round/>
            <a:headEnd len="med" w="med" type="none"/>
            <a:tailEnd len="med" w="med" type="triangle"/>
          </a:ln>
        </p:spPr>
      </p:cxnSp>
      <p:sp>
        <p:nvSpPr>
          <p:cNvPr id="159" name="Google Shape;159;p18"/>
          <p:cNvSpPr/>
          <p:nvPr/>
        </p:nvSpPr>
        <p:spPr>
          <a:xfrm>
            <a:off x="5385850" y="3380825"/>
            <a:ext cx="660600" cy="3912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HS-422</a:t>
            </a:r>
            <a:endParaRPr sz="700"/>
          </a:p>
          <a:p>
            <a:pPr indent="0" lvl="0" marL="0" rtl="0" algn="ctr">
              <a:spcBef>
                <a:spcPts val="0"/>
              </a:spcBef>
              <a:spcAft>
                <a:spcPts val="0"/>
              </a:spcAft>
              <a:buNone/>
            </a:pPr>
            <a:r>
              <a:rPr lang="en" sz="700"/>
              <a:t>Survo</a:t>
            </a:r>
            <a:endParaRPr sz="700"/>
          </a:p>
        </p:txBody>
      </p:sp>
      <p:sp>
        <p:nvSpPr>
          <p:cNvPr id="140" name="Google Shape;140;p18"/>
          <p:cNvSpPr/>
          <p:nvPr/>
        </p:nvSpPr>
        <p:spPr>
          <a:xfrm>
            <a:off x="2450700" y="1264100"/>
            <a:ext cx="1060800" cy="5727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PC</a:t>
            </a:r>
            <a:endParaRPr sz="1000"/>
          </a:p>
        </p:txBody>
      </p:sp>
      <p:sp>
        <p:nvSpPr>
          <p:cNvPr id="160" name="Google Shape;160;p18"/>
          <p:cNvSpPr/>
          <p:nvPr/>
        </p:nvSpPr>
        <p:spPr>
          <a:xfrm>
            <a:off x="6513400" y="3376875"/>
            <a:ext cx="1060800" cy="5394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111111"/>
                </a:solidFill>
              </a:rPr>
              <a:t>Uxcell 9V 50N</a:t>
            </a:r>
            <a:endParaRPr sz="800">
              <a:solidFill>
                <a:srgbClr val="111111"/>
              </a:solidFill>
            </a:endParaRPr>
          </a:p>
          <a:p>
            <a:pPr indent="0" lvl="0" marL="0" rtl="0" algn="l">
              <a:spcBef>
                <a:spcPts val="0"/>
              </a:spcBef>
              <a:spcAft>
                <a:spcPts val="0"/>
              </a:spcAft>
              <a:buNone/>
            </a:pPr>
            <a:r>
              <a:rPr lang="en" sz="800">
                <a:solidFill>
                  <a:srgbClr val="111111"/>
                </a:solidFill>
              </a:rPr>
              <a:t>Electromagnet </a:t>
            </a:r>
            <a:endParaRPr sz="800">
              <a:solidFill>
                <a:srgbClr val="111111"/>
              </a:solidFill>
            </a:endParaRPr>
          </a:p>
        </p:txBody>
      </p:sp>
      <p:sp>
        <p:nvSpPr>
          <p:cNvPr id="161" name="Google Shape;161;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62" name="Google Shape;162;p18"/>
          <p:cNvCxnSpPr>
            <a:stCxn id="148" idx="2"/>
            <a:endCxn id="155" idx="0"/>
          </p:cNvCxnSpPr>
          <p:nvPr/>
        </p:nvCxnSpPr>
        <p:spPr>
          <a:xfrm>
            <a:off x="4918900" y="3193125"/>
            <a:ext cx="0" cy="239400"/>
          </a:xfrm>
          <a:prstGeom prst="straightConnector1">
            <a:avLst/>
          </a:prstGeom>
          <a:noFill/>
          <a:ln cap="flat" cmpd="sng" w="9525">
            <a:solidFill>
              <a:srgbClr val="FF0000"/>
            </a:solidFill>
            <a:prstDash val="solid"/>
            <a:round/>
            <a:headEnd len="med" w="med" type="none"/>
            <a:tailEnd len="med" w="med" type="triangle"/>
          </a:ln>
        </p:spPr>
      </p:cxnSp>
      <p:cxnSp>
        <p:nvCxnSpPr>
          <p:cNvPr id="163" name="Google Shape;163;p18"/>
          <p:cNvCxnSpPr>
            <a:stCxn id="155" idx="3"/>
            <a:endCxn id="159" idx="1"/>
          </p:cNvCxnSpPr>
          <p:nvPr/>
        </p:nvCxnSpPr>
        <p:spPr>
          <a:xfrm>
            <a:off x="5197750" y="3576413"/>
            <a:ext cx="188100" cy="0"/>
          </a:xfrm>
          <a:prstGeom prst="straightConnector1">
            <a:avLst/>
          </a:prstGeom>
          <a:noFill/>
          <a:ln cap="flat" cmpd="sng" w="9525">
            <a:solidFill>
              <a:srgbClr val="FF0000"/>
            </a:solidFill>
            <a:prstDash val="solid"/>
            <a:round/>
            <a:headEnd len="med" w="med" type="none"/>
            <a:tailEnd len="med" w="med" type="triangle"/>
          </a:ln>
        </p:spPr>
      </p:cxnSp>
      <p:cxnSp>
        <p:nvCxnSpPr>
          <p:cNvPr id="164" name="Google Shape;164;p18"/>
          <p:cNvCxnSpPr>
            <a:stCxn id="128" idx="3"/>
          </p:cNvCxnSpPr>
          <p:nvPr/>
        </p:nvCxnSpPr>
        <p:spPr>
          <a:xfrm>
            <a:off x="5385850" y="2368700"/>
            <a:ext cx="331500" cy="182100"/>
          </a:xfrm>
          <a:prstGeom prst="bentConnector3">
            <a:avLst>
              <a:gd fmla="val 50000" name="adj1"/>
            </a:avLst>
          </a:prstGeom>
          <a:noFill/>
          <a:ln cap="flat" cmpd="sng" w="9525">
            <a:solidFill>
              <a:srgbClr val="FFFF00"/>
            </a:solidFill>
            <a:prstDash val="solid"/>
            <a:round/>
            <a:headEnd len="med" w="med" type="none"/>
            <a:tailEnd len="med" w="med" type="none"/>
          </a:ln>
        </p:spPr>
      </p:cxnSp>
      <p:cxnSp>
        <p:nvCxnSpPr>
          <p:cNvPr id="165" name="Google Shape;165;p18"/>
          <p:cNvCxnSpPr/>
          <p:nvPr/>
        </p:nvCxnSpPr>
        <p:spPr>
          <a:xfrm rot="5400000">
            <a:off x="5470475" y="2650325"/>
            <a:ext cx="339900" cy="153900"/>
          </a:xfrm>
          <a:prstGeom prst="bentConnector3">
            <a:avLst>
              <a:gd fmla="val 50000" name="adj1"/>
            </a:avLst>
          </a:prstGeom>
          <a:noFill/>
          <a:ln cap="flat" cmpd="sng" w="9525">
            <a:solidFill>
              <a:srgbClr val="FFFF00"/>
            </a:solidFill>
            <a:prstDash val="solid"/>
            <a:round/>
            <a:headEnd len="med" w="med" type="none"/>
            <a:tailEnd len="med" w="med" type="none"/>
          </a:ln>
        </p:spPr>
      </p:cxnSp>
      <p:cxnSp>
        <p:nvCxnSpPr>
          <p:cNvPr id="166" name="Google Shape;166;p18"/>
          <p:cNvCxnSpPr/>
          <p:nvPr/>
        </p:nvCxnSpPr>
        <p:spPr>
          <a:xfrm flipH="1" rot="-5400000">
            <a:off x="5462350" y="2985525"/>
            <a:ext cx="365700" cy="163500"/>
          </a:xfrm>
          <a:prstGeom prst="bentConnector3">
            <a:avLst>
              <a:gd fmla="val 24986" name="adj1"/>
            </a:avLst>
          </a:prstGeom>
          <a:noFill/>
          <a:ln cap="flat" cmpd="sng" w="9525">
            <a:solidFill>
              <a:srgbClr val="FFFF00"/>
            </a:solidFill>
            <a:prstDash val="solid"/>
            <a:round/>
            <a:headEnd len="med" w="med" type="none"/>
            <a:tailEnd len="med" w="med" type="none"/>
          </a:ln>
        </p:spPr>
      </p:cxnSp>
      <p:cxnSp>
        <p:nvCxnSpPr>
          <p:cNvPr id="167" name="Google Shape;167;p18"/>
          <p:cNvCxnSpPr/>
          <p:nvPr/>
        </p:nvCxnSpPr>
        <p:spPr>
          <a:xfrm flipH="1">
            <a:off x="5726950" y="3166625"/>
            <a:ext cx="1200" cy="214200"/>
          </a:xfrm>
          <a:prstGeom prst="straightConnector1">
            <a:avLst/>
          </a:prstGeom>
          <a:noFill/>
          <a:ln cap="flat" cmpd="sng" w="9525">
            <a:solidFill>
              <a:srgbClr val="FFFF00"/>
            </a:solidFill>
            <a:prstDash val="solid"/>
            <a:round/>
            <a:headEnd len="med" w="med" type="none"/>
            <a:tailEnd len="med" w="med" type="triangle"/>
          </a:ln>
        </p:spPr>
      </p:cxnSp>
      <p:sp>
        <p:nvSpPr>
          <p:cNvPr id="168" name="Google Shape;168;p18"/>
          <p:cNvSpPr txBox="1"/>
          <p:nvPr/>
        </p:nvSpPr>
        <p:spPr>
          <a:xfrm>
            <a:off x="5934975" y="3085500"/>
            <a:ext cx="6027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3.3v 50 Hz</a:t>
            </a:r>
            <a:endParaRPr sz="600"/>
          </a:p>
        </p:txBody>
      </p:sp>
      <p:sp>
        <p:nvSpPr>
          <p:cNvPr id="169" name="Google Shape;169;p18"/>
          <p:cNvSpPr/>
          <p:nvPr/>
        </p:nvSpPr>
        <p:spPr>
          <a:xfrm>
            <a:off x="7006050" y="1934925"/>
            <a:ext cx="737100" cy="4746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External </a:t>
            </a:r>
            <a:r>
              <a:rPr lang="en" sz="600"/>
              <a:t>rechargeable</a:t>
            </a:r>
            <a:r>
              <a:rPr lang="en" sz="600"/>
              <a:t> battery</a:t>
            </a:r>
            <a:endParaRPr sz="600"/>
          </a:p>
        </p:txBody>
      </p:sp>
      <p:cxnSp>
        <p:nvCxnSpPr>
          <p:cNvPr id="170" name="Google Shape;170;p18"/>
          <p:cNvCxnSpPr>
            <a:stCxn id="169" idx="1"/>
          </p:cNvCxnSpPr>
          <p:nvPr/>
        </p:nvCxnSpPr>
        <p:spPr>
          <a:xfrm flipH="1">
            <a:off x="6669750" y="2172225"/>
            <a:ext cx="336300" cy="8400"/>
          </a:xfrm>
          <a:prstGeom prst="straightConnector1">
            <a:avLst/>
          </a:prstGeom>
          <a:noFill/>
          <a:ln cap="flat" cmpd="sng" w="9525">
            <a:solidFill>
              <a:srgbClr val="FF0000"/>
            </a:solidFill>
            <a:prstDash val="solid"/>
            <a:round/>
            <a:headEnd len="med" w="med" type="none"/>
            <a:tailEnd len="med" w="med" type="triangle"/>
          </a:ln>
        </p:spPr>
      </p:cxnSp>
      <p:cxnSp>
        <p:nvCxnSpPr>
          <p:cNvPr id="171" name="Google Shape;171;p18"/>
          <p:cNvCxnSpPr/>
          <p:nvPr/>
        </p:nvCxnSpPr>
        <p:spPr>
          <a:xfrm>
            <a:off x="7163225" y="306775"/>
            <a:ext cx="864300" cy="0"/>
          </a:xfrm>
          <a:prstGeom prst="straightConnector1">
            <a:avLst/>
          </a:prstGeom>
          <a:noFill/>
          <a:ln cap="flat" cmpd="sng" w="9525">
            <a:solidFill>
              <a:srgbClr val="000000"/>
            </a:solidFill>
            <a:prstDash val="solid"/>
            <a:round/>
            <a:headEnd len="med" w="med" type="none"/>
            <a:tailEnd len="med" w="med" type="triangle"/>
          </a:ln>
        </p:spPr>
      </p:cxnSp>
      <p:sp>
        <p:nvSpPr>
          <p:cNvPr id="172" name="Google Shape;172;p18"/>
          <p:cNvSpPr txBox="1"/>
          <p:nvPr/>
        </p:nvSpPr>
        <p:spPr>
          <a:xfrm>
            <a:off x="-285325" y="1540825"/>
            <a:ext cx="36942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txBox="1"/>
          <p:nvPr/>
        </p:nvSpPr>
        <p:spPr>
          <a:xfrm>
            <a:off x="8027525" y="141475"/>
            <a:ext cx="933900" cy="1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Physical</a:t>
            </a:r>
            <a:r>
              <a:rPr lang="en" sz="1000"/>
              <a:t> c</a:t>
            </a:r>
            <a:r>
              <a:rPr lang="en" sz="1000"/>
              <a:t>onnection</a:t>
            </a:r>
            <a:endParaRPr sz="1000"/>
          </a:p>
        </p:txBody>
      </p:sp>
      <p:cxnSp>
        <p:nvCxnSpPr>
          <p:cNvPr id="174" name="Google Shape;174;p18"/>
          <p:cNvCxnSpPr>
            <a:stCxn id="159" idx="3"/>
            <a:endCxn id="160" idx="1"/>
          </p:cNvCxnSpPr>
          <p:nvPr/>
        </p:nvCxnSpPr>
        <p:spPr>
          <a:xfrm>
            <a:off x="6046450" y="3576425"/>
            <a:ext cx="467100" cy="70200"/>
          </a:xfrm>
          <a:prstGeom prst="straightConnector1">
            <a:avLst/>
          </a:prstGeom>
          <a:noFill/>
          <a:ln cap="flat" cmpd="sng" w="9525">
            <a:solidFill>
              <a:srgbClr val="000000"/>
            </a:solidFill>
            <a:prstDash val="solid"/>
            <a:round/>
            <a:headEnd len="med" w="med" type="none"/>
            <a:tailEnd len="med" w="med" type="triangle"/>
          </a:ln>
        </p:spPr>
      </p:cxnSp>
      <p:cxnSp>
        <p:nvCxnSpPr>
          <p:cNvPr id="175" name="Google Shape;175;p18"/>
          <p:cNvCxnSpPr>
            <a:endCxn id="129" idx="1"/>
          </p:cNvCxnSpPr>
          <p:nvPr/>
        </p:nvCxnSpPr>
        <p:spPr>
          <a:xfrm flipH="1" rot="10800000">
            <a:off x="5817050" y="2172213"/>
            <a:ext cx="317100" cy="2100"/>
          </a:xfrm>
          <a:prstGeom prst="straightConnector1">
            <a:avLst/>
          </a:prstGeom>
          <a:noFill/>
          <a:ln cap="flat" cmpd="sng" w="9525">
            <a:solidFill>
              <a:srgbClr val="000000"/>
            </a:solidFill>
            <a:prstDash val="solid"/>
            <a:round/>
            <a:headEnd len="med" w="med" type="none"/>
            <a:tailEnd len="med" w="med" type="triangle"/>
          </a:ln>
        </p:spPr>
      </p:cxnSp>
      <p:cxnSp>
        <p:nvCxnSpPr>
          <p:cNvPr id="176" name="Google Shape;176;p18"/>
          <p:cNvCxnSpPr/>
          <p:nvPr/>
        </p:nvCxnSpPr>
        <p:spPr>
          <a:xfrm rot="10800000">
            <a:off x="3668500" y="2039450"/>
            <a:ext cx="461700" cy="0"/>
          </a:xfrm>
          <a:prstGeom prst="straightConnector1">
            <a:avLst/>
          </a:prstGeom>
          <a:noFill/>
          <a:ln cap="flat" cmpd="sng" w="9525">
            <a:solidFill>
              <a:srgbClr val="000000"/>
            </a:solidFill>
            <a:prstDash val="solid"/>
            <a:round/>
            <a:headEnd len="med" w="med" type="none"/>
            <a:tailEnd len="med" w="med" type="triangle"/>
          </a:ln>
        </p:spPr>
      </p:cxnSp>
      <p:cxnSp>
        <p:nvCxnSpPr>
          <p:cNvPr id="177" name="Google Shape;177;p18"/>
          <p:cNvCxnSpPr/>
          <p:nvPr/>
        </p:nvCxnSpPr>
        <p:spPr>
          <a:xfrm>
            <a:off x="5197750" y="2981763"/>
            <a:ext cx="965400" cy="6900"/>
          </a:xfrm>
          <a:prstGeom prst="straightConnector1">
            <a:avLst/>
          </a:prstGeom>
          <a:noFill/>
          <a:ln cap="flat" cmpd="sng" w="9525">
            <a:solidFill>
              <a:srgbClr val="FF0000"/>
            </a:solidFill>
            <a:prstDash val="solid"/>
            <a:round/>
            <a:headEnd len="med" w="med" type="none"/>
            <a:tailEnd len="med" w="med" type="none"/>
          </a:ln>
        </p:spPr>
      </p:cxnSp>
      <p:sp>
        <p:nvSpPr>
          <p:cNvPr id="178" name="Google Shape;178;p18"/>
          <p:cNvSpPr txBox="1"/>
          <p:nvPr/>
        </p:nvSpPr>
        <p:spPr>
          <a:xfrm>
            <a:off x="5893850" y="2802625"/>
            <a:ext cx="519000" cy="1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9.6 V</a:t>
            </a:r>
            <a:endParaRPr sz="600"/>
          </a:p>
        </p:txBody>
      </p:sp>
      <p:cxnSp>
        <p:nvCxnSpPr>
          <p:cNvPr id="179" name="Google Shape;179;p18"/>
          <p:cNvCxnSpPr/>
          <p:nvPr/>
        </p:nvCxnSpPr>
        <p:spPr>
          <a:xfrm>
            <a:off x="5855375" y="2988625"/>
            <a:ext cx="692700" cy="0"/>
          </a:xfrm>
          <a:prstGeom prst="straightConnector1">
            <a:avLst/>
          </a:prstGeom>
          <a:noFill/>
          <a:ln cap="flat" cmpd="sng" w="9525">
            <a:solidFill>
              <a:srgbClr val="FF0000"/>
            </a:solidFill>
            <a:prstDash val="solid"/>
            <a:round/>
            <a:headEnd len="med" w="med" type="none"/>
            <a:tailEnd len="med" w="med" type="triangle"/>
          </a:ln>
        </p:spPr>
      </p:cxnSp>
      <p:sp>
        <p:nvSpPr>
          <p:cNvPr id="180" name="Google Shape;180;p18"/>
          <p:cNvSpPr/>
          <p:nvPr/>
        </p:nvSpPr>
        <p:spPr>
          <a:xfrm>
            <a:off x="6579750" y="2844625"/>
            <a:ext cx="634200" cy="2880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9</a:t>
            </a:r>
            <a:r>
              <a:rPr lang="en" sz="600"/>
              <a:t> V Voltage</a:t>
            </a:r>
            <a:endParaRPr sz="600"/>
          </a:p>
          <a:p>
            <a:pPr indent="0" lvl="0" marL="0" rtl="0" algn="ctr">
              <a:spcBef>
                <a:spcPts val="0"/>
              </a:spcBef>
              <a:spcAft>
                <a:spcPts val="0"/>
              </a:spcAft>
              <a:buNone/>
            </a:pPr>
            <a:r>
              <a:rPr lang="en" sz="600"/>
              <a:t>Regulator</a:t>
            </a:r>
            <a:endParaRPr sz="600"/>
          </a:p>
        </p:txBody>
      </p:sp>
      <p:cxnSp>
        <p:nvCxnSpPr>
          <p:cNvPr id="181" name="Google Shape;181;p18"/>
          <p:cNvCxnSpPr>
            <a:stCxn id="180" idx="2"/>
            <a:endCxn id="160" idx="0"/>
          </p:cNvCxnSpPr>
          <p:nvPr/>
        </p:nvCxnSpPr>
        <p:spPr>
          <a:xfrm>
            <a:off x="6896850" y="3132625"/>
            <a:ext cx="147000" cy="244200"/>
          </a:xfrm>
          <a:prstGeom prst="straightConnector1">
            <a:avLst/>
          </a:prstGeom>
          <a:noFill/>
          <a:ln cap="flat" cmpd="sng" w="9525">
            <a:solidFill>
              <a:srgbClr val="FF0000"/>
            </a:solidFill>
            <a:prstDash val="solid"/>
            <a:round/>
            <a:headEnd len="med" w="med" type="none"/>
            <a:tailEnd len="med" w="med" type="triangle"/>
          </a:ln>
        </p:spPr>
      </p:cxnSp>
      <p:cxnSp>
        <p:nvCxnSpPr>
          <p:cNvPr id="182" name="Google Shape;182;p18"/>
          <p:cNvCxnSpPr/>
          <p:nvPr/>
        </p:nvCxnSpPr>
        <p:spPr>
          <a:xfrm>
            <a:off x="7160225" y="671188"/>
            <a:ext cx="870300" cy="2700"/>
          </a:xfrm>
          <a:prstGeom prst="straightConnector1">
            <a:avLst/>
          </a:prstGeom>
          <a:noFill/>
          <a:ln cap="flat" cmpd="sng" w="9525">
            <a:solidFill>
              <a:srgbClr val="FF9900"/>
            </a:solidFill>
            <a:prstDash val="solid"/>
            <a:round/>
            <a:headEnd len="med" w="med" type="none"/>
            <a:tailEnd len="med" w="med" type="triangle"/>
          </a:ln>
        </p:spPr>
      </p:cxnSp>
      <p:sp>
        <p:nvSpPr>
          <p:cNvPr id="183" name="Google Shape;183;p18"/>
          <p:cNvSpPr txBox="1"/>
          <p:nvPr/>
        </p:nvSpPr>
        <p:spPr>
          <a:xfrm>
            <a:off x="7999250" y="497038"/>
            <a:ext cx="6027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GPIO</a:t>
            </a:r>
            <a:endParaRPr sz="1000"/>
          </a:p>
        </p:txBody>
      </p:sp>
      <p:cxnSp>
        <p:nvCxnSpPr>
          <p:cNvPr id="184" name="Google Shape;184;p18"/>
          <p:cNvCxnSpPr/>
          <p:nvPr/>
        </p:nvCxnSpPr>
        <p:spPr>
          <a:xfrm flipH="1">
            <a:off x="5387000" y="2533275"/>
            <a:ext cx="1924200" cy="6300"/>
          </a:xfrm>
          <a:prstGeom prst="straightConnector1">
            <a:avLst/>
          </a:prstGeom>
          <a:noFill/>
          <a:ln cap="flat" cmpd="sng" w="9525">
            <a:solidFill>
              <a:srgbClr val="FF9900"/>
            </a:solidFill>
            <a:prstDash val="solid"/>
            <a:round/>
            <a:headEnd len="med" w="med" type="none"/>
            <a:tailEnd len="med" w="med" type="none"/>
          </a:ln>
        </p:spPr>
      </p:cxnSp>
      <p:cxnSp>
        <p:nvCxnSpPr>
          <p:cNvPr id="185" name="Google Shape;185;p18"/>
          <p:cNvCxnSpPr/>
          <p:nvPr/>
        </p:nvCxnSpPr>
        <p:spPr>
          <a:xfrm>
            <a:off x="7311200" y="2539675"/>
            <a:ext cx="0" cy="885000"/>
          </a:xfrm>
          <a:prstGeom prst="straightConnector1">
            <a:avLst/>
          </a:prstGeom>
          <a:noFill/>
          <a:ln cap="flat" cmpd="sng" w="9525">
            <a:solidFill>
              <a:srgbClr val="FF9900"/>
            </a:solidFill>
            <a:prstDash val="solid"/>
            <a:round/>
            <a:headEnd len="med" w="med" type="none"/>
            <a:tailEnd len="med" w="med" type="none"/>
          </a:ln>
        </p:spPr>
      </p:cxnSp>
      <p:cxnSp>
        <p:nvCxnSpPr>
          <p:cNvPr id="186" name="Google Shape;186;p18"/>
          <p:cNvCxnSpPr/>
          <p:nvPr/>
        </p:nvCxnSpPr>
        <p:spPr>
          <a:xfrm flipH="1">
            <a:off x="7311325" y="2712850"/>
            <a:ext cx="6300" cy="692700"/>
          </a:xfrm>
          <a:prstGeom prst="straightConnector1">
            <a:avLst/>
          </a:prstGeom>
          <a:noFill/>
          <a:ln cap="flat" cmpd="sng" w="9525">
            <a:solidFill>
              <a:srgbClr val="FF9900"/>
            </a:solidFill>
            <a:prstDash val="solid"/>
            <a:round/>
            <a:headEnd len="med" w="med" type="none"/>
            <a:tailEnd len="med" w="med" type="triangle"/>
          </a:ln>
        </p:spPr>
      </p:cxnSp>
      <p:sp>
        <p:nvSpPr>
          <p:cNvPr id="187" name="Google Shape;187;p18"/>
          <p:cNvSpPr txBox="1"/>
          <p:nvPr/>
        </p:nvSpPr>
        <p:spPr>
          <a:xfrm>
            <a:off x="7311200" y="2793450"/>
            <a:ext cx="692700" cy="1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3.3v</a:t>
            </a:r>
            <a:endParaRPr sz="600"/>
          </a:p>
        </p:txBody>
      </p:sp>
      <p:sp>
        <p:nvSpPr>
          <p:cNvPr id="188" name="Google Shape;188;p18"/>
          <p:cNvSpPr/>
          <p:nvPr/>
        </p:nvSpPr>
        <p:spPr>
          <a:xfrm>
            <a:off x="89400" y="3499343"/>
            <a:ext cx="1060800" cy="615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Circuits</a:t>
            </a:r>
            <a:endParaRPr sz="1200"/>
          </a:p>
        </p:txBody>
      </p:sp>
      <p:sp>
        <p:nvSpPr>
          <p:cNvPr id="189" name="Google Shape;189;p18"/>
          <p:cNvSpPr/>
          <p:nvPr/>
        </p:nvSpPr>
        <p:spPr>
          <a:xfrm>
            <a:off x="3734125" y="3486650"/>
            <a:ext cx="843300" cy="4311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H-Bridge</a:t>
            </a:r>
            <a:endParaRPr sz="1000"/>
          </a:p>
        </p:txBody>
      </p:sp>
      <p:cxnSp>
        <p:nvCxnSpPr>
          <p:cNvPr id="190" name="Google Shape;190;p18"/>
          <p:cNvCxnSpPr/>
          <p:nvPr/>
        </p:nvCxnSpPr>
        <p:spPr>
          <a:xfrm flipH="1">
            <a:off x="4181575" y="2539675"/>
            <a:ext cx="275700" cy="6300"/>
          </a:xfrm>
          <a:prstGeom prst="straightConnector1">
            <a:avLst/>
          </a:prstGeom>
          <a:noFill/>
          <a:ln cap="flat" cmpd="sng" w="9525">
            <a:solidFill>
              <a:srgbClr val="FF9900"/>
            </a:solidFill>
            <a:prstDash val="solid"/>
            <a:round/>
            <a:headEnd len="med" w="med" type="none"/>
            <a:tailEnd len="med" w="med" type="none"/>
          </a:ln>
        </p:spPr>
      </p:cxnSp>
      <p:cxnSp>
        <p:nvCxnSpPr>
          <p:cNvPr id="191" name="Google Shape;191;p18"/>
          <p:cNvCxnSpPr>
            <a:endCxn id="189" idx="0"/>
          </p:cNvCxnSpPr>
          <p:nvPr/>
        </p:nvCxnSpPr>
        <p:spPr>
          <a:xfrm flipH="1">
            <a:off x="4155775" y="2565350"/>
            <a:ext cx="12900" cy="921300"/>
          </a:xfrm>
          <a:prstGeom prst="straightConnector1">
            <a:avLst/>
          </a:prstGeom>
          <a:noFill/>
          <a:ln cap="flat" cmpd="sng" w="9525">
            <a:solidFill>
              <a:srgbClr val="FF9900"/>
            </a:solidFill>
            <a:prstDash val="solid"/>
            <a:round/>
            <a:headEnd len="med" w="med" type="none"/>
            <a:tailEnd len="med" w="med" type="triangle"/>
          </a:ln>
        </p:spPr>
      </p:cxnSp>
      <p:sp>
        <p:nvSpPr>
          <p:cNvPr id="192" name="Google Shape;192;p18"/>
          <p:cNvSpPr txBox="1"/>
          <p:nvPr/>
        </p:nvSpPr>
        <p:spPr>
          <a:xfrm>
            <a:off x="3854425" y="2554075"/>
            <a:ext cx="602700" cy="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3.3V</a:t>
            </a:r>
            <a:endParaRPr sz="600"/>
          </a:p>
        </p:txBody>
      </p:sp>
      <p:sp>
        <p:nvSpPr>
          <p:cNvPr id="193" name="Google Shape;193;p18"/>
          <p:cNvSpPr/>
          <p:nvPr/>
        </p:nvSpPr>
        <p:spPr>
          <a:xfrm>
            <a:off x="1835500" y="3249125"/>
            <a:ext cx="1090200" cy="724800"/>
          </a:xfrm>
          <a:prstGeom prst="roundRect">
            <a:avLst>
              <a:gd fmla="val 16667" name="adj"/>
            </a:avLst>
          </a:prstGeom>
          <a:solidFill>
            <a:srgbClr val="3C78D8"/>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Dagu - </a:t>
            </a:r>
            <a:r>
              <a:rPr lang="en" sz="1000"/>
              <a:t>Rover 5 chassis motors</a:t>
            </a:r>
            <a:endParaRPr sz="1000"/>
          </a:p>
        </p:txBody>
      </p:sp>
      <p:cxnSp>
        <p:nvCxnSpPr>
          <p:cNvPr id="194" name="Google Shape;194;p18"/>
          <p:cNvCxnSpPr>
            <a:stCxn id="189" idx="1"/>
          </p:cNvCxnSpPr>
          <p:nvPr/>
        </p:nvCxnSpPr>
        <p:spPr>
          <a:xfrm rot="10800000">
            <a:off x="3482425" y="3546500"/>
            <a:ext cx="251700" cy="155700"/>
          </a:xfrm>
          <a:prstGeom prst="bentConnector3">
            <a:avLst>
              <a:gd fmla="val 50000" name="adj1"/>
            </a:avLst>
          </a:prstGeom>
          <a:noFill/>
          <a:ln cap="flat" cmpd="sng" w="9525">
            <a:solidFill>
              <a:srgbClr val="FFFF00"/>
            </a:solidFill>
            <a:prstDash val="solid"/>
            <a:round/>
            <a:headEnd len="med" w="med" type="none"/>
            <a:tailEnd len="med" w="med" type="none"/>
          </a:ln>
        </p:spPr>
      </p:cxnSp>
      <p:cxnSp>
        <p:nvCxnSpPr>
          <p:cNvPr id="195" name="Google Shape;195;p18"/>
          <p:cNvCxnSpPr/>
          <p:nvPr/>
        </p:nvCxnSpPr>
        <p:spPr>
          <a:xfrm flipH="1" rot="10800000">
            <a:off x="3020675" y="3546300"/>
            <a:ext cx="461700" cy="154200"/>
          </a:xfrm>
          <a:prstGeom prst="bentConnector3">
            <a:avLst>
              <a:gd fmla="val 50000" name="adj1"/>
            </a:avLst>
          </a:prstGeom>
          <a:noFill/>
          <a:ln cap="flat" cmpd="sng" w="9525">
            <a:solidFill>
              <a:srgbClr val="FFFF00"/>
            </a:solidFill>
            <a:prstDash val="solid"/>
            <a:round/>
            <a:headEnd len="med" w="med" type="none"/>
            <a:tailEnd len="med" w="med" type="none"/>
          </a:ln>
        </p:spPr>
      </p:cxnSp>
      <p:cxnSp>
        <p:nvCxnSpPr>
          <p:cNvPr id="196" name="Google Shape;196;p18"/>
          <p:cNvCxnSpPr/>
          <p:nvPr/>
        </p:nvCxnSpPr>
        <p:spPr>
          <a:xfrm flipH="1">
            <a:off x="2930900" y="3700500"/>
            <a:ext cx="102600" cy="6300"/>
          </a:xfrm>
          <a:prstGeom prst="straightConnector1">
            <a:avLst/>
          </a:prstGeom>
          <a:noFill/>
          <a:ln cap="flat" cmpd="sng" w="9525">
            <a:solidFill>
              <a:srgbClr val="FFFF00"/>
            </a:solidFill>
            <a:prstDash val="solid"/>
            <a:round/>
            <a:headEnd len="med" w="med" type="none"/>
            <a:tailEnd len="med" w="med" type="triangle"/>
          </a:ln>
        </p:spPr>
      </p:cxnSp>
      <p:sp>
        <p:nvSpPr>
          <p:cNvPr id="197" name="Google Shape;197;p18"/>
          <p:cNvSpPr txBox="1"/>
          <p:nvPr/>
        </p:nvSpPr>
        <p:spPr>
          <a:xfrm>
            <a:off x="3232325" y="3585450"/>
            <a:ext cx="467100" cy="2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7.2 V</a:t>
            </a:r>
            <a:endParaRPr sz="600"/>
          </a:p>
        </p:txBody>
      </p:sp>
      <p:sp>
        <p:nvSpPr>
          <p:cNvPr id="198" name="Google Shape;198;p18"/>
          <p:cNvSpPr txBox="1"/>
          <p:nvPr/>
        </p:nvSpPr>
        <p:spPr>
          <a:xfrm>
            <a:off x="6964900" y="4777950"/>
            <a:ext cx="16674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Joe Mahoney</a:t>
            </a:r>
            <a:endParaRPr/>
          </a:p>
        </p:txBody>
      </p:sp>
      <p:sp>
        <p:nvSpPr>
          <p:cNvPr id="199" name="Google Shape;199;p18"/>
          <p:cNvSpPr/>
          <p:nvPr/>
        </p:nvSpPr>
        <p:spPr>
          <a:xfrm>
            <a:off x="2324525" y="2757725"/>
            <a:ext cx="692700" cy="391200"/>
          </a:xfrm>
          <a:prstGeom prst="roundRect">
            <a:avLst>
              <a:gd fmla="val 16667" name="adj"/>
            </a:avLst>
          </a:prstGeom>
          <a:solidFill>
            <a:srgbClr val="EA999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3.3 Volt</a:t>
            </a:r>
            <a:endParaRPr sz="600"/>
          </a:p>
          <a:p>
            <a:pPr indent="0" lvl="0" marL="0" rtl="0" algn="ctr">
              <a:spcBef>
                <a:spcPts val="0"/>
              </a:spcBef>
              <a:spcAft>
                <a:spcPts val="0"/>
              </a:spcAft>
              <a:buNone/>
            </a:pPr>
            <a:r>
              <a:rPr lang="en" sz="600"/>
              <a:t>Regulator</a:t>
            </a:r>
            <a:endParaRPr sz="600"/>
          </a:p>
        </p:txBody>
      </p:sp>
      <p:cxnSp>
        <p:nvCxnSpPr>
          <p:cNvPr id="200" name="Google Shape;200;p18"/>
          <p:cNvCxnSpPr/>
          <p:nvPr/>
        </p:nvCxnSpPr>
        <p:spPr>
          <a:xfrm>
            <a:off x="4373900" y="2988625"/>
            <a:ext cx="6300" cy="391200"/>
          </a:xfrm>
          <a:prstGeom prst="straightConnector1">
            <a:avLst/>
          </a:prstGeom>
          <a:noFill/>
          <a:ln cap="flat" cmpd="sng" w="9525">
            <a:solidFill>
              <a:srgbClr val="FF0000"/>
            </a:solidFill>
            <a:prstDash val="solid"/>
            <a:round/>
            <a:headEnd len="med" w="med" type="none"/>
            <a:tailEnd len="med" w="med" type="none"/>
          </a:ln>
        </p:spPr>
      </p:cxnSp>
      <p:cxnSp>
        <p:nvCxnSpPr>
          <p:cNvPr id="201" name="Google Shape;201;p18"/>
          <p:cNvCxnSpPr/>
          <p:nvPr/>
        </p:nvCxnSpPr>
        <p:spPr>
          <a:xfrm rot="10800000">
            <a:off x="3238750" y="3373450"/>
            <a:ext cx="1154400" cy="19200"/>
          </a:xfrm>
          <a:prstGeom prst="straightConnector1">
            <a:avLst/>
          </a:prstGeom>
          <a:noFill/>
          <a:ln cap="flat" cmpd="sng" w="9525">
            <a:solidFill>
              <a:srgbClr val="FF0000"/>
            </a:solidFill>
            <a:prstDash val="solid"/>
            <a:round/>
            <a:headEnd len="med" w="med" type="none"/>
            <a:tailEnd len="med" w="med" type="triangle"/>
          </a:ln>
        </p:spPr>
      </p:cxnSp>
      <p:cxnSp>
        <p:nvCxnSpPr>
          <p:cNvPr id="202" name="Google Shape;202;p18"/>
          <p:cNvCxnSpPr/>
          <p:nvPr/>
        </p:nvCxnSpPr>
        <p:spPr>
          <a:xfrm flipH="1" rot="-5400000">
            <a:off x="2937275" y="3046375"/>
            <a:ext cx="417000" cy="250200"/>
          </a:xfrm>
          <a:prstGeom prst="bentConnector3">
            <a:avLst>
              <a:gd fmla="val 50000" name="adj1"/>
            </a:avLst>
          </a:prstGeom>
          <a:noFill/>
          <a:ln cap="flat" cmpd="sng" w="9525">
            <a:solidFill>
              <a:srgbClr val="FF0000"/>
            </a:solidFill>
            <a:prstDash val="solid"/>
            <a:round/>
            <a:headEnd len="med" w="med" type="none"/>
            <a:tailEnd len="med" w="med" type="none"/>
          </a:ln>
        </p:spPr>
      </p:cxnSp>
      <p:cxnSp>
        <p:nvCxnSpPr>
          <p:cNvPr id="203" name="Google Shape;203;p18"/>
          <p:cNvCxnSpPr/>
          <p:nvPr/>
        </p:nvCxnSpPr>
        <p:spPr>
          <a:xfrm flipH="1" rot="10800000">
            <a:off x="2674375" y="2482025"/>
            <a:ext cx="551400" cy="275700"/>
          </a:xfrm>
          <a:prstGeom prst="bentConnector3">
            <a:avLst>
              <a:gd fmla="val 50000" name="adj1"/>
            </a:avLst>
          </a:prstGeom>
          <a:noFill/>
          <a:ln cap="flat" cmpd="sng" w="9525">
            <a:solidFill>
              <a:srgbClr val="FF0000"/>
            </a:solidFill>
            <a:prstDash val="solid"/>
            <a:round/>
            <a:headEnd len="med" w="med" type="none"/>
            <a:tailEnd len="med" w="med" type="none"/>
          </a:ln>
        </p:spPr>
      </p:cxnSp>
      <p:cxnSp>
        <p:nvCxnSpPr>
          <p:cNvPr id="204" name="Google Shape;204;p18"/>
          <p:cNvCxnSpPr/>
          <p:nvPr/>
        </p:nvCxnSpPr>
        <p:spPr>
          <a:xfrm>
            <a:off x="3232325" y="2481975"/>
            <a:ext cx="1179900" cy="0"/>
          </a:xfrm>
          <a:prstGeom prst="straightConnector1">
            <a:avLst/>
          </a:prstGeom>
          <a:noFill/>
          <a:ln cap="flat" cmpd="sng" w="9525">
            <a:solidFill>
              <a:srgbClr val="FF0000"/>
            </a:solidFill>
            <a:prstDash val="solid"/>
            <a:round/>
            <a:headEnd len="med" w="med" type="none"/>
            <a:tailEnd len="med" w="med" type="triangle"/>
          </a:ln>
        </p:spPr>
      </p:cxnSp>
      <p:sp>
        <p:nvSpPr>
          <p:cNvPr id="205" name="Google Shape;205;p18"/>
          <p:cNvSpPr txBox="1"/>
          <p:nvPr/>
        </p:nvSpPr>
        <p:spPr>
          <a:xfrm>
            <a:off x="2618650" y="2419300"/>
            <a:ext cx="933900" cy="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3.3 V</a:t>
            </a:r>
            <a:endParaRPr sz="600"/>
          </a:p>
        </p:txBody>
      </p:sp>
      <p:sp>
        <p:nvSpPr>
          <p:cNvPr id="206" name="Google Shape;206;p18"/>
          <p:cNvSpPr txBox="1"/>
          <p:nvPr/>
        </p:nvSpPr>
        <p:spPr>
          <a:xfrm>
            <a:off x="7043850" y="1158800"/>
            <a:ext cx="1725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Robot #2 is identical</a:t>
            </a:r>
            <a:endParaRPr sz="900"/>
          </a:p>
        </p:txBody>
      </p:sp>
      <p:sp>
        <p:nvSpPr>
          <p:cNvPr id="207" name="Google Shape;207;p18"/>
          <p:cNvSpPr txBox="1"/>
          <p:nvPr/>
        </p:nvSpPr>
        <p:spPr>
          <a:xfrm>
            <a:off x="3750675" y="1627188"/>
            <a:ext cx="692700" cy="1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Bluetooth</a:t>
            </a:r>
            <a:endParaRPr sz="600"/>
          </a:p>
        </p:txBody>
      </p:sp>
      <p:cxnSp>
        <p:nvCxnSpPr>
          <p:cNvPr id="208" name="Google Shape;208;p18"/>
          <p:cNvCxnSpPr>
            <a:stCxn id="207" idx="2"/>
          </p:cNvCxnSpPr>
          <p:nvPr/>
        </p:nvCxnSpPr>
        <p:spPr>
          <a:xfrm>
            <a:off x="4097025" y="1742688"/>
            <a:ext cx="668100" cy="14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Power Budget </a:t>
            </a:r>
            <a:endParaRPr/>
          </a:p>
        </p:txBody>
      </p:sp>
      <p:sp>
        <p:nvSpPr>
          <p:cNvPr id="214" name="Google Shape;214;p1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15" name="Google Shape;21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6" name="Google Shape;216;p19"/>
          <p:cNvPicPr preferRelativeResize="0"/>
          <p:nvPr/>
        </p:nvPicPr>
        <p:blipFill>
          <a:blip r:embed="rId3">
            <a:alphaModFix/>
          </a:blip>
          <a:stretch>
            <a:fillRect/>
          </a:stretch>
        </p:blipFill>
        <p:spPr>
          <a:xfrm>
            <a:off x="311700" y="1266325"/>
            <a:ext cx="8520600" cy="3275230"/>
          </a:xfrm>
          <a:prstGeom prst="rect">
            <a:avLst/>
          </a:prstGeom>
          <a:noFill/>
          <a:ln>
            <a:noFill/>
          </a:ln>
        </p:spPr>
      </p:pic>
      <p:sp>
        <p:nvSpPr>
          <p:cNvPr id="217" name="Google Shape;217;p19"/>
          <p:cNvSpPr txBox="1"/>
          <p:nvPr/>
        </p:nvSpPr>
        <p:spPr>
          <a:xfrm>
            <a:off x="6964900" y="4777950"/>
            <a:ext cx="16674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Joe Mahoney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0"/>
          <p:cNvSpPr txBox="1"/>
          <p:nvPr>
            <p:ph type="title"/>
          </p:nvPr>
        </p:nvSpPr>
        <p:spPr>
          <a:xfrm>
            <a:off x="3117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 approach</a:t>
            </a:r>
            <a:endParaRPr/>
          </a:p>
        </p:txBody>
      </p:sp>
      <p:sp>
        <p:nvSpPr>
          <p:cNvPr id="223" name="Google Shape;223;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4" name="Google Shape;224;p20"/>
          <p:cNvSpPr/>
          <p:nvPr/>
        </p:nvSpPr>
        <p:spPr>
          <a:xfrm>
            <a:off x="311700" y="1425925"/>
            <a:ext cx="1481400" cy="588300"/>
          </a:xfrm>
          <a:prstGeom prst="roundRect">
            <a:avLst>
              <a:gd fmla="val 16667" name="adj"/>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Establish Internet Connection</a:t>
            </a:r>
            <a:endParaRPr>
              <a:latin typeface="PT Sans Narrow"/>
              <a:ea typeface="PT Sans Narrow"/>
              <a:cs typeface="PT Sans Narrow"/>
              <a:sym typeface="PT Sans Narrow"/>
            </a:endParaRPr>
          </a:p>
        </p:txBody>
      </p:sp>
      <p:sp>
        <p:nvSpPr>
          <p:cNvPr id="225" name="Google Shape;225;p20"/>
          <p:cNvSpPr/>
          <p:nvPr/>
        </p:nvSpPr>
        <p:spPr>
          <a:xfrm>
            <a:off x="311700" y="2516325"/>
            <a:ext cx="1481400" cy="588300"/>
          </a:xfrm>
          <a:prstGeom prst="roundRect">
            <a:avLst>
              <a:gd fmla="val 16667" name="adj"/>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Recognize objects through camera</a:t>
            </a:r>
            <a:endParaRPr>
              <a:latin typeface="PT Sans Narrow"/>
              <a:ea typeface="PT Sans Narrow"/>
              <a:cs typeface="PT Sans Narrow"/>
              <a:sym typeface="PT Sans Narrow"/>
            </a:endParaRPr>
          </a:p>
        </p:txBody>
      </p:sp>
      <p:sp>
        <p:nvSpPr>
          <p:cNvPr id="226" name="Google Shape;226;p20"/>
          <p:cNvSpPr/>
          <p:nvPr/>
        </p:nvSpPr>
        <p:spPr>
          <a:xfrm>
            <a:off x="311700" y="3656275"/>
            <a:ext cx="1481400" cy="588300"/>
          </a:xfrm>
          <a:prstGeom prst="roundRect">
            <a:avLst>
              <a:gd fmla="val 16667" name="adj"/>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Get rover moving</a:t>
            </a:r>
            <a:endParaRPr>
              <a:latin typeface="PT Sans Narrow"/>
              <a:ea typeface="PT Sans Narrow"/>
              <a:cs typeface="PT Sans Narrow"/>
              <a:sym typeface="PT Sans Narrow"/>
            </a:endParaRPr>
          </a:p>
        </p:txBody>
      </p:sp>
      <p:sp>
        <p:nvSpPr>
          <p:cNvPr id="227" name="Google Shape;227;p20"/>
          <p:cNvSpPr/>
          <p:nvPr/>
        </p:nvSpPr>
        <p:spPr>
          <a:xfrm>
            <a:off x="2192325" y="1425925"/>
            <a:ext cx="1481400" cy="588300"/>
          </a:xfrm>
          <a:prstGeom prst="roundRect">
            <a:avLst>
              <a:gd fmla="val 16667" name="adj"/>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Stream video and Pass data</a:t>
            </a:r>
            <a:endParaRPr>
              <a:latin typeface="PT Sans Narrow"/>
              <a:ea typeface="PT Sans Narrow"/>
              <a:cs typeface="PT Sans Narrow"/>
              <a:sym typeface="PT Sans Narrow"/>
            </a:endParaRPr>
          </a:p>
        </p:txBody>
      </p:sp>
      <p:sp>
        <p:nvSpPr>
          <p:cNvPr id="228" name="Google Shape;228;p20"/>
          <p:cNvSpPr/>
          <p:nvPr/>
        </p:nvSpPr>
        <p:spPr>
          <a:xfrm>
            <a:off x="2192325" y="2516325"/>
            <a:ext cx="1481400" cy="588300"/>
          </a:xfrm>
          <a:prstGeom prst="roundRect">
            <a:avLst>
              <a:gd fmla="val 16667" name="adj"/>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Isolate and center Flag</a:t>
            </a:r>
            <a:endParaRPr>
              <a:latin typeface="PT Sans Narrow"/>
              <a:ea typeface="PT Sans Narrow"/>
              <a:cs typeface="PT Sans Narrow"/>
              <a:sym typeface="PT Sans Narrow"/>
            </a:endParaRPr>
          </a:p>
        </p:txBody>
      </p:sp>
      <p:sp>
        <p:nvSpPr>
          <p:cNvPr id="229" name="Google Shape;229;p20"/>
          <p:cNvSpPr/>
          <p:nvPr/>
        </p:nvSpPr>
        <p:spPr>
          <a:xfrm>
            <a:off x="2192325" y="3656275"/>
            <a:ext cx="1481400" cy="588300"/>
          </a:xfrm>
          <a:prstGeom prst="roundRect">
            <a:avLst>
              <a:gd fmla="val 16667" name="adj"/>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Add sensors and arm</a:t>
            </a:r>
            <a:endParaRPr>
              <a:latin typeface="PT Sans Narrow"/>
              <a:ea typeface="PT Sans Narrow"/>
              <a:cs typeface="PT Sans Narrow"/>
              <a:sym typeface="PT Sans Narrow"/>
            </a:endParaRPr>
          </a:p>
        </p:txBody>
      </p:sp>
      <p:sp>
        <p:nvSpPr>
          <p:cNvPr id="230" name="Google Shape;230;p20"/>
          <p:cNvSpPr/>
          <p:nvPr/>
        </p:nvSpPr>
        <p:spPr>
          <a:xfrm>
            <a:off x="4500000" y="1928025"/>
            <a:ext cx="1481400" cy="588300"/>
          </a:xfrm>
          <a:prstGeom prst="roundRect">
            <a:avLst>
              <a:gd fmla="val 16667" name="adj"/>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Connect to a Master Code on a computer</a:t>
            </a:r>
            <a:endParaRPr>
              <a:latin typeface="PT Sans Narrow"/>
              <a:ea typeface="PT Sans Narrow"/>
              <a:cs typeface="PT Sans Narrow"/>
              <a:sym typeface="PT Sans Narrow"/>
            </a:endParaRPr>
          </a:p>
        </p:txBody>
      </p:sp>
      <p:cxnSp>
        <p:nvCxnSpPr>
          <p:cNvPr id="231" name="Google Shape;231;p20"/>
          <p:cNvCxnSpPr>
            <a:stCxn id="224" idx="3"/>
            <a:endCxn id="227" idx="1"/>
          </p:cNvCxnSpPr>
          <p:nvPr/>
        </p:nvCxnSpPr>
        <p:spPr>
          <a:xfrm>
            <a:off x="1793100" y="1720075"/>
            <a:ext cx="399300" cy="0"/>
          </a:xfrm>
          <a:prstGeom prst="straightConnector1">
            <a:avLst/>
          </a:prstGeom>
          <a:noFill/>
          <a:ln cap="flat" cmpd="sng" w="19050">
            <a:solidFill>
              <a:schemeClr val="dk2"/>
            </a:solidFill>
            <a:prstDash val="solid"/>
            <a:round/>
            <a:headEnd len="med" w="med" type="none"/>
            <a:tailEnd len="med" w="med" type="triangle"/>
          </a:ln>
        </p:spPr>
      </p:cxnSp>
      <p:cxnSp>
        <p:nvCxnSpPr>
          <p:cNvPr id="232" name="Google Shape;232;p20"/>
          <p:cNvCxnSpPr>
            <a:stCxn id="225" idx="3"/>
            <a:endCxn id="228" idx="1"/>
          </p:cNvCxnSpPr>
          <p:nvPr/>
        </p:nvCxnSpPr>
        <p:spPr>
          <a:xfrm>
            <a:off x="1793100" y="2810475"/>
            <a:ext cx="399300" cy="0"/>
          </a:xfrm>
          <a:prstGeom prst="straightConnector1">
            <a:avLst/>
          </a:prstGeom>
          <a:noFill/>
          <a:ln cap="flat" cmpd="sng" w="19050">
            <a:solidFill>
              <a:schemeClr val="dk2"/>
            </a:solidFill>
            <a:prstDash val="solid"/>
            <a:round/>
            <a:headEnd len="med" w="med" type="none"/>
            <a:tailEnd len="med" w="med" type="triangle"/>
          </a:ln>
        </p:spPr>
      </p:cxnSp>
      <p:cxnSp>
        <p:nvCxnSpPr>
          <p:cNvPr id="233" name="Google Shape;233;p20"/>
          <p:cNvCxnSpPr>
            <a:stCxn id="226" idx="3"/>
            <a:endCxn id="229" idx="1"/>
          </p:cNvCxnSpPr>
          <p:nvPr/>
        </p:nvCxnSpPr>
        <p:spPr>
          <a:xfrm>
            <a:off x="1793100" y="3950425"/>
            <a:ext cx="399300" cy="0"/>
          </a:xfrm>
          <a:prstGeom prst="straightConnector1">
            <a:avLst/>
          </a:prstGeom>
          <a:noFill/>
          <a:ln cap="flat" cmpd="sng" w="19050">
            <a:solidFill>
              <a:schemeClr val="dk2"/>
            </a:solidFill>
            <a:prstDash val="solid"/>
            <a:round/>
            <a:headEnd len="med" w="med" type="none"/>
            <a:tailEnd len="med" w="med" type="triangle"/>
          </a:ln>
        </p:spPr>
      </p:cxnSp>
      <p:sp>
        <p:nvSpPr>
          <p:cNvPr id="234" name="Google Shape;234;p20"/>
          <p:cNvSpPr/>
          <p:nvPr/>
        </p:nvSpPr>
        <p:spPr>
          <a:xfrm>
            <a:off x="6891125" y="1928025"/>
            <a:ext cx="1481400" cy="588300"/>
          </a:xfrm>
          <a:prstGeom prst="roundRect">
            <a:avLst>
              <a:gd fmla="val 16667" name="adj"/>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Communicate with board on Rover</a:t>
            </a:r>
            <a:endParaRPr>
              <a:latin typeface="PT Sans Narrow"/>
              <a:ea typeface="PT Sans Narrow"/>
              <a:cs typeface="PT Sans Narrow"/>
              <a:sym typeface="PT Sans Narrow"/>
            </a:endParaRPr>
          </a:p>
        </p:txBody>
      </p:sp>
      <p:sp>
        <p:nvSpPr>
          <p:cNvPr id="235" name="Google Shape;235;p20"/>
          <p:cNvSpPr/>
          <p:nvPr/>
        </p:nvSpPr>
        <p:spPr>
          <a:xfrm>
            <a:off x="6891125" y="2884725"/>
            <a:ext cx="1481400" cy="588300"/>
          </a:xfrm>
          <a:prstGeom prst="roundRect">
            <a:avLst>
              <a:gd fmla="val 16667" name="adj"/>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Build second Rover</a:t>
            </a:r>
            <a:endParaRPr>
              <a:latin typeface="PT Sans Narrow"/>
              <a:ea typeface="PT Sans Narrow"/>
              <a:cs typeface="PT Sans Narrow"/>
              <a:sym typeface="PT Sans Narrow"/>
            </a:endParaRPr>
          </a:p>
        </p:txBody>
      </p:sp>
      <p:sp>
        <p:nvSpPr>
          <p:cNvPr id="236" name="Google Shape;236;p20"/>
          <p:cNvSpPr/>
          <p:nvPr/>
        </p:nvSpPr>
        <p:spPr>
          <a:xfrm>
            <a:off x="6891125" y="3874225"/>
            <a:ext cx="1481400" cy="588300"/>
          </a:xfrm>
          <a:prstGeom prst="roundRect">
            <a:avLst>
              <a:gd fmla="val 16667" name="adj"/>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T Sans Narrow"/>
                <a:ea typeface="PT Sans Narrow"/>
                <a:cs typeface="PT Sans Narrow"/>
                <a:sym typeface="PT Sans Narrow"/>
              </a:rPr>
              <a:t>Develop different modes of operation</a:t>
            </a:r>
            <a:endParaRPr>
              <a:latin typeface="PT Sans Narrow"/>
              <a:ea typeface="PT Sans Narrow"/>
              <a:cs typeface="PT Sans Narrow"/>
              <a:sym typeface="PT Sans Narrow"/>
            </a:endParaRPr>
          </a:p>
        </p:txBody>
      </p:sp>
      <p:cxnSp>
        <p:nvCxnSpPr>
          <p:cNvPr id="237" name="Google Shape;237;p20"/>
          <p:cNvCxnSpPr>
            <a:stCxn id="229" idx="3"/>
            <a:endCxn id="230" idx="2"/>
          </p:cNvCxnSpPr>
          <p:nvPr/>
        </p:nvCxnSpPr>
        <p:spPr>
          <a:xfrm flipH="1" rot="10800000">
            <a:off x="3673725" y="2516425"/>
            <a:ext cx="1566900" cy="1434000"/>
          </a:xfrm>
          <a:prstGeom prst="bentConnector2">
            <a:avLst/>
          </a:prstGeom>
          <a:noFill/>
          <a:ln cap="flat" cmpd="sng" w="19050">
            <a:solidFill>
              <a:schemeClr val="dk2"/>
            </a:solidFill>
            <a:prstDash val="solid"/>
            <a:round/>
            <a:headEnd len="med" w="med" type="none"/>
            <a:tailEnd len="med" w="med" type="none"/>
          </a:ln>
        </p:spPr>
      </p:cxnSp>
      <p:cxnSp>
        <p:nvCxnSpPr>
          <p:cNvPr id="238" name="Google Shape;238;p20"/>
          <p:cNvCxnSpPr>
            <a:endCxn id="230" idx="2"/>
          </p:cNvCxnSpPr>
          <p:nvPr/>
        </p:nvCxnSpPr>
        <p:spPr>
          <a:xfrm rot="10800000">
            <a:off x="5240700" y="2516325"/>
            <a:ext cx="5700" cy="578100"/>
          </a:xfrm>
          <a:prstGeom prst="straightConnector1">
            <a:avLst/>
          </a:prstGeom>
          <a:noFill/>
          <a:ln cap="flat" cmpd="sng" w="9525">
            <a:solidFill>
              <a:schemeClr val="dk2"/>
            </a:solidFill>
            <a:prstDash val="solid"/>
            <a:round/>
            <a:headEnd len="med" w="med" type="none"/>
            <a:tailEnd len="med" w="med" type="triangle"/>
          </a:ln>
        </p:spPr>
      </p:cxnSp>
      <p:cxnSp>
        <p:nvCxnSpPr>
          <p:cNvPr id="239" name="Google Shape;239;p20"/>
          <p:cNvCxnSpPr>
            <a:stCxn id="228" idx="3"/>
            <a:endCxn id="230" idx="1"/>
          </p:cNvCxnSpPr>
          <p:nvPr/>
        </p:nvCxnSpPr>
        <p:spPr>
          <a:xfrm flipH="1" rot="10800000">
            <a:off x="3673725" y="2222175"/>
            <a:ext cx="826200" cy="588300"/>
          </a:xfrm>
          <a:prstGeom prst="bentConnector3">
            <a:avLst>
              <a:gd fmla="val 50005" name="adj1"/>
            </a:avLst>
          </a:prstGeom>
          <a:noFill/>
          <a:ln cap="flat" cmpd="sng" w="19050">
            <a:solidFill>
              <a:schemeClr val="dk2"/>
            </a:solidFill>
            <a:prstDash val="solid"/>
            <a:round/>
            <a:headEnd len="med" w="med" type="none"/>
            <a:tailEnd len="med" w="med" type="none"/>
          </a:ln>
        </p:spPr>
      </p:cxnSp>
      <p:cxnSp>
        <p:nvCxnSpPr>
          <p:cNvPr id="240" name="Google Shape;240;p20"/>
          <p:cNvCxnSpPr>
            <a:stCxn id="227" idx="3"/>
            <a:endCxn id="230" idx="0"/>
          </p:cNvCxnSpPr>
          <p:nvPr/>
        </p:nvCxnSpPr>
        <p:spPr>
          <a:xfrm>
            <a:off x="3673725" y="1720075"/>
            <a:ext cx="1566900" cy="207900"/>
          </a:xfrm>
          <a:prstGeom prst="bentConnector2">
            <a:avLst/>
          </a:prstGeom>
          <a:noFill/>
          <a:ln cap="flat" cmpd="sng" w="19050">
            <a:solidFill>
              <a:schemeClr val="dk2"/>
            </a:solidFill>
            <a:prstDash val="solid"/>
            <a:round/>
            <a:headEnd len="med" w="med" type="none"/>
            <a:tailEnd len="med" w="med" type="none"/>
          </a:ln>
        </p:spPr>
      </p:cxnSp>
      <p:cxnSp>
        <p:nvCxnSpPr>
          <p:cNvPr id="241" name="Google Shape;241;p20"/>
          <p:cNvCxnSpPr>
            <a:endCxn id="230" idx="0"/>
          </p:cNvCxnSpPr>
          <p:nvPr/>
        </p:nvCxnSpPr>
        <p:spPr>
          <a:xfrm flipH="1">
            <a:off x="5240700" y="1726125"/>
            <a:ext cx="5700" cy="201900"/>
          </a:xfrm>
          <a:prstGeom prst="straightConnector1">
            <a:avLst/>
          </a:prstGeom>
          <a:noFill/>
          <a:ln cap="flat" cmpd="sng" w="9525">
            <a:solidFill>
              <a:schemeClr val="dk2"/>
            </a:solidFill>
            <a:prstDash val="solid"/>
            <a:round/>
            <a:headEnd len="med" w="med" type="none"/>
            <a:tailEnd len="med" w="med" type="triangle"/>
          </a:ln>
        </p:spPr>
      </p:cxnSp>
      <p:cxnSp>
        <p:nvCxnSpPr>
          <p:cNvPr id="242" name="Google Shape;242;p20"/>
          <p:cNvCxnSpPr>
            <a:endCxn id="230" idx="1"/>
          </p:cNvCxnSpPr>
          <p:nvPr/>
        </p:nvCxnSpPr>
        <p:spPr>
          <a:xfrm flipH="1" rot="10800000">
            <a:off x="4279500" y="2222175"/>
            <a:ext cx="220500" cy="8100"/>
          </a:xfrm>
          <a:prstGeom prst="straightConnector1">
            <a:avLst/>
          </a:prstGeom>
          <a:noFill/>
          <a:ln cap="flat" cmpd="sng" w="9525">
            <a:solidFill>
              <a:schemeClr val="dk2"/>
            </a:solidFill>
            <a:prstDash val="solid"/>
            <a:round/>
            <a:headEnd len="med" w="med" type="none"/>
            <a:tailEnd len="med" w="med" type="triangle"/>
          </a:ln>
        </p:spPr>
      </p:cxnSp>
      <p:cxnSp>
        <p:nvCxnSpPr>
          <p:cNvPr id="243" name="Google Shape;243;p20"/>
          <p:cNvCxnSpPr>
            <a:endCxn id="234" idx="1"/>
          </p:cNvCxnSpPr>
          <p:nvPr/>
        </p:nvCxnSpPr>
        <p:spPr>
          <a:xfrm>
            <a:off x="5981525" y="2222175"/>
            <a:ext cx="909600" cy="0"/>
          </a:xfrm>
          <a:prstGeom prst="straightConnector1">
            <a:avLst/>
          </a:prstGeom>
          <a:noFill/>
          <a:ln cap="flat" cmpd="sng" w="19050">
            <a:solidFill>
              <a:schemeClr val="dk2"/>
            </a:solidFill>
            <a:prstDash val="solid"/>
            <a:round/>
            <a:headEnd len="med" w="med" type="none"/>
            <a:tailEnd len="med" w="med" type="triangle"/>
          </a:ln>
        </p:spPr>
      </p:cxnSp>
      <p:cxnSp>
        <p:nvCxnSpPr>
          <p:cNvPr id="244" name="Google Shape;244;p20"/>
          <p:cNvCxnSpPr>
            <a:stCxn id="234" idx="2"/>
            <a:endCxn id="235" idx="0"/>
          </p:cNvCxnSpPr>
          <p:nvPr/>
        </p:nvCxnSpPr>
        <p:spPr>
          <a:xfrm>
            <a:off x="7631825" y="2516325"/>
            <a:ext cx="0" cy="368400"/>
          </a:xfrm>
          <a:prstGeom prst="straightConnector1">
            <a:avLst/>
          </a:prstGeom>
          <a:noFill/>
          <a:ln cap="flat" cmpd="sng" w="19050">
            <a:solidFill>
              <a:schemeClr val="dk2"/>
            </a:solidFill>
            <a:prstDash val="solid"/>
            <a:round/>
            <a:headEnd len="med" w="med" type="none"/>
            <a:tailEnd len="med" w="med" type="triangle"/>
          </a:ln>
        </p:spPr>
      </p:cxnSp>
      <p:cxnSp>
        <p:nvCxnSpPr>
          <p:cNvPr id="245" name="Google Shape;245;p20"/>
          <p:cNvCxnSpPr>
            <a:stCxn id="235" idx="2"/>
            <a:endCxn id="236" idx="0"/>
          </p:cNvCxnSpPr>
          <p:nvPr/>
        </p:nvCxnSpPr>
        <p:spPr>
          <a:xfrm>
            <a:off x="7631825" y="3473025"/>
            <a:ext cx="0" cy="401100"/>
          </a:xfrm>
          <a:prstGeom prst="straightConnector1">
            <a:avLst/>
          </a:prstGeom>
          <a:noFill/>
          <a:ln cap="flat" cmpd="sng" w="19050">
            <a:solidFill>
              <a:schemeClr val="dk2"/>
            </a:solidFill>
            <a:prstDash val="solid"/>
            <a:round/>
            <a:headEnd len="med" w="med" type="none"/>
            <a:tailEnd len="med" w="med" type="triangle"/>
          </a:ln>
        </p:spPr>
      </p:cxnSp>
      <p:sp>
        <p:nvSpPr>
          <p:cNvPr id="246" name="Google Shape;246;p20"/>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Celina Luckevich</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Texas Instruments MSP430G2553</a:t>
            </a:r>
            <a:endParaRPr/>
          </a:p>
        </p:txBody>
      </p:sp>
      <p:sp>
        <p:nvSpPr>
          <p:cNvPr id="252" name="Google Shape;252;p2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Will interact with BlueSMiRF to receive commands from computer</a:t>
            </a:r>
            <a:endParaRPr/>
          </a:p>
          <a:p>
            <a:pPr indent="-342900" lvl="0" marL="457200" rtl="0" algn="l">
              <a:spcBef>
                <a:spcPts val="0"/>
              </a:spcBef>
              <a:spcAft>
                <a:spcPts val="0"/>
              </a:spcAft>
              <a:buSzPts val="1800"/>
              <a:buChar char="●"/>
            </a:pPr>
            <a:r>
              <a:rPr lang="en"/>
              <a:t>Can be put into low power mode to conserve battery</a:t>
            </a:r>
            <a:endParaRPr/>
          </a:p>
          <a:p>
            <a:pPr indent="-342900" lvl="0" marL="457200" rtl="0" algn="l">
              <a:spcBef>
                <a:spcPts val="0"/>
              </a:spcBef>
              <a:spcAft>
                <a:spcPts val="0"/>
              </a:spcAft>
              <a:buSzPts val="1800"/>
              <a:buChar char="●"/>
            </a:pPr>
            <a:r>
              <a:rPr lang="en"/>
              <a:t>16 Bit RISC CPU</a:t>
            </a:r>
            <a:endParaRPr/>
          </a:p>
          <a:p>
            <a:pPr indent="-342900" lvl="0" marL="457200" rtl="0" algn="l">
              <a:spcBef>
                <a:spcPts val="0"/>
              </a:spcBef>
              <a:spcAft>
                <a:spcPts val="0"/>
              </a:spcAft>
              <a:buSzPts val="1800"/>
              <a:buChar char="●"/>
            </a:pPr>
            <a:r>
              <a:rPr lang="en"/>
              <a:t>16 KB Flash</a:t>
            </a:r>
            <a:endParaRPr/>
          </a:p>
          <a:p>
            <a:pPr indent="-342900" lvl="0" marL="457200" rtl="0" algn="l">
              <a:spcBef>
                <a:spcPts val="0"/>
              </a:spcBef>
              <a:spcAft>
                <a:spcPts val="0"/>
              </a:spcAft>
              <a:buSzPts val="1800"/>
              <a:buChar char="●"/>
            </a:pPr>
            <a:r>
              <a:rPr lang="en"/>
              <a:t>512 B RAM</a:t>
            </a:r>
            <a:endParaRPr/>
          </a:p>
          <a:p>
            <a:pPr indent="0" lvl="0" marL="457200" rtl="0" algn="l">
              <a:spcBef>
                <a:spcPts val="1600"/>
              </a:spcBef>
              <a:spcAft>
                <a:spcPts val="1600"/>
              </a:spcAft>
              <a:buNone/>
            </a:pPr>
            <a:r>
              <a:rPr lang="en" sz="1200"/>
              <a:t>All info from TI </a:t>
            </a:r>
            <a:r>
              <a:rPr b="1" lang="en" sz="1200"/>
              <a:t>[5]</a:t>
            </a:r>
            <a:endParaRPr b="1" sz="1200"/>
          </a:p>
        </p:txBody>
      </p:sp>
      <p:sp>
        <p:nvSpPr>
          <p:cNvPr id="253" name="Google Shape;25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4" name="Google Shape;254;p21"/>
          <p:cNvSpPr txBox="1"/>
          <p:nvPr>
            <p:ph idx="12" type="sldNum"/>
          </p:nvPr>
        </p:nvSpPr>
        <p:spPr>
          <a:xfrm>
            <a:off x="3831903" y="4749900"/>
            <a:ext cx="14802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Joshua Warren</a:t>
            </a:r>
            <a:endParaRPr/>
          </a:p>
        </p:txBody>
      </p:sp>
      <p:pic>
        <p:nvPicPr>
          <p:cNvPr id="255" name="Google Shape;255;p21"/>
          <p:cNvPicPr preferRelativeResize="0"/>
          <p:nvPr/>
        </p:nvPicPr>
        <p:blipFill>
          <a:blip r:embed="rId3">
            <a:alphaModFix/>
          </a:blip>
          <a:stretch>
            <a:fillRect/>
          </a:stretch>
        </p:blipFill>
        <p:spPr>
          <a:xfrm rot="-5400000">
            <a:off x="5157750" y="1688675"/>
            <a:ext cx="2343150" cy="3067050"/>
          </a:xfrm>
          <a:prstGeom prst="rect">
            <a:avLst/>
          </a:prstGeom>
          <a:noFill/>
          <a:ln>
            <a:noFill/>
          </a:ln>
        </p:spPr>
      </p:pic>
      <p:pic>
        <p:nvPicPr>
          <p:cNvPr id="256" name="Google Shape;256;p21"/>
          <p:cNvPicPr preferRelativeResize="0"/>
          <p:nvPr/>
        </p:nvPicPr>
        <p:blipFill rotWithShape="1">
          <a:blip r:embed="rId4">
            <a:alphaModFix/>
          </a:blip>
          <a:srcRect b="33229" l="7997" r="6830" t="29807"/>
          <a:stretch/>
        </p:blipFill>
        <p:spPr>
          <a:xfrm rot="5400000">
            <a:off x="2767494" y="2839769"/>
            <a:ext cx="2346000" cy="7620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